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2.jpg" ContentType="image/png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4" r:id="rId2"/>
    <p:sldMasterId id="2147483679" r:id="rId3"/>
    <p:sldMasterId id="2147483691" r:id="rId4"/>
    <p:sldMasterId id="2147483733" r:id="rId5"/>
  </p:sldMasterIdLst>
  <p:notesMasterIdLst>
    <p:notesMasterId r:id="rId30"/>
  </p:notesMasterIdLst>
  <p:sldIdLst>
    <p:sldId id="261" r:id="rId6"/>
    <p:sldId id="262" r:id="rId7"/>
    <p:sldId id="263" r:id="rId8"/>
    <p:sldId id="264" r:id="rId9"/>
    <p:sldId id="256" r:id="rId10"/>
    <p:sldId id="257" r:id="rId11"/>
    <p:sldId id="258" r:id="rId12"/>
    <p:sldId id="259" r:id="rId13"/>
    <p:sldId id="291" r:id="rId14"/>
    <p:sldId id="292" r:id="rId15"/>
    <p:sldId id="293" r:id="rId16"/>
    <p:sldId id="294" r:id="rId17"/>
    <p:sldId id="287" r:id="rId18"/>
    <p:sldId id="288" r:id="rId19"/>
    <p:sldId id="289" r:id="rId20"/>
    <p:sldId id="290" r:id="rId21"/>
    <p:sldId id="284" r:id="rId22"/>
    <p:sldId id="285" r:id="rId23"/>
    <p:sldId id="286" r:id="rId24"/>
    <p:sldId id="260" r:id="rId25"/>
    <p:sldId id="269" r:id="rId26"/>
    <p:sldId id="270" r:id="rId27"/>
    <p:sldId id="271" r:id="rId28"/>
    <p:sldId id="272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  <p:embeddedFont>
      <p:font typeface="Raleway" panose="02010600030101010101" charset="0"/>
      <p:regular r:id="rId38"/>
      <p:bold r:id="rId39"/>
      <p:italic r:id="rId40"/>
      <p:boldItalic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  <p:embeddedFont>
      <p:font typeface="Times" panose="02020603050405020304" pitchFamily="18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Thermal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0.442</c:v>
                </c:pt>
                <c:pt idx="1">
                  <c:v>0.40400000000000003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4E-4DF3-9EC4-5C6BF510A6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Thermal+Static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0.39400000000000002</c:v>
                </c:pt>
                <c:pt idx="1">
                  <c:v>0.40500000000000003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4E-4DF3-9EC4-5C6BF510A63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Thermal+PiCA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0.32200000000000001</c:v>
                </c:pt>
                <c:pt idx="1">
                  <c:v>0.217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4E-4DF3-9EC4-5C6BF510A63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Thermal+R3 Saliency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Reasonable Day</c:v>
                </c:pt>
                <c:pt idx="1">
                  <c:v>Reasonable Night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0.30399999999999999</c:v>
                </c:pt>
                <c:pt idx="1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4E-4DF3-9EC4-5C6BF510A6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531032"/>
        <c:axId val="2134753784"/>
      </c:barChart>
      <c:catAx>
        <c:axId val="21345310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34753784"/>
        <c:crosses val="autoZero"/>
        <c:auto val="1"/>
        <c:lblAlgn val="ctr"/>
        <c:lblOffset val="100"/>
        <c:noMultiLvlLbl val="0"/>
      </c:catAx>
      <c:valAx>
        <c:axId val="2134753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5310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631675310422581"/>
          <c:y val="4.8612812287352983E-3"/>
          <c:w val="0.29512985165247219"/>
          <c:h val="0.8618823758141345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05CA81-EC5F-495C-901A-D1D8B3A07A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78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4404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0530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36fc572b_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5b36fc572b_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315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1ec87e69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5b1ec87e69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529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1ec87e69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5b1ec87e69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42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96b52bb6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96b52bb6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96b52bb6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96b52bb6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96b52bb6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96b52bb6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67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a6c6432a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a6c6432a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875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3d1cca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3d1cca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544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83d1cca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83d1cca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502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5637" y="1815354"/>
            <a:ext cx="8312727" cy="1815353"/>
          </a:xfrm>
        </p:spPr>
        <p:txBody>
          <a:bodyPr anchor="t">
            <a:noAutofit/>
          </a:bodyPr>
          <a:lstStyle>
            <a:lvl1pPr>
              <a:lnSpc>
                <a:spcPts val="3375"/>
              </a:lnSpc>
              <a:defRPr sz="3044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15636" y="4311724"/>
            <a:ext cx="4779818" cy="630071"/>
          </a:xfrm>
        </p:spPr>
        <p:txBody>
          <a:bodyPr anchor="b"/>
          <a:lstStyle>
            <a:lvl1pPr>
              <a:lnSpc>
                <a:spcPts val="1258"/>
              </a:lnSpc>
              <a:spcAft>
                <a:spcPts val="0"/>
              </a:spcAft>
              <a:defRPr sz="993" b="0">
                <a:solidFill>
                  <a:schemeClr val="bg1"/>
                </a:solidFill>
              </a:defRPr>
            </a:lvl1pPr>
            <a:lvl2pPr>
              <a:lnSpc>
                <a:spcPts val="1258"/>
              </a:lnSpc>
              <a:spcAft>
                <a:spcPts val="0"/>
              </a:spcAft>
              <a:defRPr sz="993">
                <a:solidFill>
                  <a:schemeClr val="bg2"/>
                </a:solidFill>
              </a:defRPr>
            </a:lvl2pPr>
            <a:lvl3pPr marL="0" indent="0">
              <a:lnSpc>
                <a:spcPts val="1258"/>
              </a:lnSpc>
              <a:spcAft>
                <a:spcPts val="0"/>
              </a:spcAft>
              <a:buFontTx/>
              <a:buNone/>
              <a:defRPr sz="993" b="1">
                <a:solidFill>
                  <a:schemeClr val="bg1"/>
                </a:solidFill>
              </a:defRPr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2559"/>
            <a:ext cx="1242795" cy="60511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5403274" y="4311724"/>
            <a:ext cx="3325091" cy="630071"/>
          </a:xfrm>
        </p:spPr>
        <p:txBody>
          <a:bodyPr anchor="b"/>
          <a:lstStyle>
            <a:lvl1pPr algn="r">
              <a:lnSpc>
                <a:spcPts val="1258"/>
              </a:lnSpc>
              <a:spcAft>
                <a:spcPts val="0"/>
              </a:spcAft>
              <a:defRPr sz="993" b="1">
                <a:solidFill>
                  <a:schemeClr val="bg1"/>
                </a:solidFill>
              </a:defRPr>
            </a:lvl1pPr>
            <a:lvl2pPr algn="r">
              <a:lnSpc>
                <a:spcPts val="1258"/>
              </a:lnSpc>
              <a:spcAft>
                <a:spcPts val="0"/>
              </a:spcAft>
              <a:defRPr sz="993">
                <a:solidFill>
                  <a:schemeClr val="bg2"/>
                </a:solidFill>
              </a:defRPr>
            </a:lvl2pPr>
            <a:lvl3pPr marL="0" indent="0" algn="r">
              <a:lnSpc>
                <a:spcPts val="1258"/>
              </a:lnSpc>
              <a:spcAft>
                <a:spcPts val="0"/>
              </a:spcAft>
              <a:buFontTx/>
              <a:buNone/>
              <a:defRPr sz="993" b="0">
                <a:solidFill>
                  <a:schemeClr val="bg1"/>
                </a:solidFill>
              </a:defRPr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17666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1630" y="4874868"/>
            <a:ext cx="2057400" cy="273844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‹#›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15638" y="1166814"/>
            <a:ext cx="8291945" cy="3479426"/>
          </a:xfrm>
        </p:spPr>
        <p:txBody>
          <a:bodyPr/>
          <a:lstStyle>
            <a:lvl1pPr>
              <a:lnSpc>
                <a:spcPts val="1191"/>
              </a:lnSpc>
              <a:spcAft>
                <a:spcPts val="397"/>
              </a:spcAft>
              <a:defRPr sz="993"/>
            </a:lvl1pPr>
            <a:lvl2pPr>
              <a:lnSpc>
                <a:spcPts val="1191"/>
              </a:lnSpc>
              <a:spcAft>
                <a:spcPts val="397"/>
              </a:spcAft>
              <a:defRPr sz="993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191"/>
              </a:lnSpc>
              <a:defRPr sz="993"/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>
          <a:xfrm>
            <a:off x="0" y="0"/>
            <a:ext cx="9144000" cy="8169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8696" y="298012"/>
            <a:ext cx="6650182" cy="302559"/>
          </a:xfrm>
        </p:spPr>
        <p:txBody>
          <a:bodyPr>
            <a:normAutofit/>
          </a:bodyPr>
          <a:lstStyle>
            <a:lvl1pPr>
              <a:defRPr sz="1985" b="1">
                <a:solidFill>
                  <a:srgbClr val="FABE0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55489"/>
            <a:ext cx="1039091" cy="5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25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15-0192_MG_1898-Edi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5614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">
  <p:cSld name="Log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946223" y="0"/>
            <a:ext cx="3197777" cy="545042"/>
          </a:xfrm>
          <a:prstGeom prst="rect">
            <a:avLst/>
          </a:prstGeom>
          <a:solidFill>
            <a:srgbClr val="661023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3" descr="wordmark2 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01612" y="171924"/>
            <a:ext cx="1485779" cy="18810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" y="4953000"/>
            <a:ext cx="9144000" cy="634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" y="5016499"/>
            <a:ext cx="9144000" cy="127001"/>
          </a:xfrm>
          <a:prstGeom prst="rect">
            <a:avLst/>
          </a:prstGeom>
          <a:solidFill>
            <a:srgbClr val="6610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774061" y="4688375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88174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733800" y="10668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AAD7D-EA2A-4128-9120-0F86F7499439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BC96-C262-44A9-A0BB-2BDA2E2D3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8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90D23-7D2C-4BBE-AD78-FBB29F268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5D5DB9-E284-43C3-946E-961B4443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E723E3-823F-4369-9B16-DC897F2D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42DC2-C81C-4CA1-8A58-0935538B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C25374-661F-4AA3-B010-81B19B39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71790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E68CA-DD08-47BA-BA21-9DA6A90B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6F8293-46AE-42E9-AB1D-ED33938C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38B99C-7078-4326-A93A-24DBE0303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6F3ACD-FD5C-44C3-B801-0C06ABD0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A63DAA-1502-4FAE-A297-4A7E5F91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025651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21657-8ECA-46B5-A20A-169B6CC04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D0645-8295-4EFD-BD58-49125C428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84EB4E-D92A-4973-9468-3F9B38B0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BD1692-864D-4E06-B3C2-D52AB011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A751FB-5B14-4E54-83F1-59166E74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27775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9D935-E26D-42B6-876F-403FAE2A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6A978-1E15-4E7A-9495-E102205BC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357501F-AD3F-48CE-B43B-3E2BF07F1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2B4DF4-3396-4EDD-9750-CA5925F6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330840-C0F1-435B-88E3-240E08A4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D0F87F-FD67-4679-9B26-E2A9745E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81771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363D6-BE7E-4208-B3DB-B654C906E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70828-8496-4F5E-A485-F4F32F000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966052-C419-44FB-9B78-7115E4068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810C75B-F007-494D-9524-3585EA6B4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30A7B6-D71B-4D37-87A9-96A188A6A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1E88DC-4427-423A-973F-E6A68EF8D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240127-0BAF-448F-9DA0-6994AC923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C958ED4-48CB-4B50-B9E5-015B3A59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1978036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A7848-07E9-4103-BAFC-5FEF5557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0FC12C-7BA1-43F9-A2F6-91E8D91E2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5773888-309C-42E1-B648-059904498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A657E3-E785-4AA6-9DBC-C0DDE51DB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786259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6D5A09A-49E5-470F-96B4-86972F5A8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28FD51-1BD5-4F8B-9A18-790D6BDE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557C17-7EB8-40C6-ACB0-F215599E9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1641641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AA475-9C56-4D16-9C80-457431086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70CCD5-B429-4B4A-BBF1-97D538382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8A0A9-3E3D-4EA8-B046-5658A9792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1AC3DD-CA6C-41F8-9AC8-11A578CC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7A8B04-FA7C-4263-925E-713F6ED1E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6D8813-61FE-4796-8774-60F66158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9869535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EA3A4-F7F8-4BE9-937C-70D607CCC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204A67-D342-452C-ACAF-1CA21B4DED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183504-86A1-493E-A7AC-78319F9B7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DF5082-119E-446F-8808-768E4DB89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296CA0-6F4A-43C3-A02F-9B321D61C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C9B8C6-1666-4492-AEBC-1877A4C1E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350714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8CABC-57AD-4DFA-904F-824E1E5A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0E2232-A6D0-4DFC-97EB-46F3B9959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8D9F4-CC1E-4BEC-8E8A-F6FF29521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1E985F-08B8-47BD-8019-1F522BA3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8627BE-3037-4DF4-A376-02046F2D6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3972821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8E06BEF-A4A7-4817-BC46-06C99998C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3638DC-3EB4-4404-9890-B9EC3CD07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6CBFC-094D-4A16-B796-84261626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B1EFC1-3FA7-49AB-937F-9DD3100F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C843F-801F-4046-8B5A-50A3781BC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083630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ED040-0F0F-41E7-B0FF-B3E3EE6953E3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55523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733800" y="10668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AAD7D-EA2A-4128-9120-0F86F7499439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7112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B52E8-8B24-4FBD-8E7D-C2CF13A05E17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20533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733800" y="10668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DD306-EDBE-4749-A79E-56B5E06D1EDB}" type="datetime1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205254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733800" y="10668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844-BBD3-4D77-A549-F6462AB8599F}" type="datetime1">
              <a:rPr lang="en-US" smtClean="0"/>
              <a:t>6/15/2019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2750800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733800" y="106680"/>
            <a:ext cx="5486400" cy="457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245BD-8BC2-478B-90F7-F2381DFB5647}" type="datetime1">
              <a:rPr lang="en-US" smtClean="0"/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44262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6D911-FC7F-47F7-9215-5EE6112DCCF4}" type="datetime1">
              <a:rPr lang="en-US" smtClean="0"/>
              <a:t>6/15/2019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37220928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CEF19-A289-471F-9032-32823D0E97D0}" type="datetime1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812112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170-894A-4978-9097-2D0E86813B71}" type="datetime1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05855683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D40B-893E-4B6A-AD44-4B4714ED87DB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209385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BA840-853C-4EE4-AB49-BB1830B1FEFF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6152715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14253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1298555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7604545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7754337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85228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9371795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379523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5016195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39693901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7975996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26928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5637" y="1815354"/>
            <a:ext cx="8312727" cy="1815353"/>
          </a:xfrm>
        </p:spPr>
        <p:txBody>
          <a:bodyPr anchor="t">
            <a:noAutofit/>
          </a:bodyPr>
          <a:lstStyle>
            <a:lvl1pPr>
              <a:lnSpc>
                <a:spcPts val="3375"/>
              </a:lnSpc>
              <a:defRPr sz="3044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15636" y="4311724"/>
            <a:ext cx="4779818" cy="630071"/>
          </a:xfrm>
        </p:spPr>
        <p:txBody>
          <a:bodyPr anchor="b"/>
          <a:lstStyle>
            <a:lvl1pPr>
              <a:lnSpc>
                <a:spcPts val="1258"/>
              </a:lnSpc>
              <a:spcAft>
                <a:spcPts val="0"/>
              </a:spcAft>
              <a:defRPr sz="993" b="0">
                <a:solidFill>
                  <a:schemeClr val="bg1"/>
                </a:solidFill>
              </a:defRPr>
            </a:lvl1pPr>
            <a:lvl2pPr>
              <a:lnSpc>
                <a:spcPts val="1258"/>
              </a:lnSpc>
              <a:spcAft>
                <a:spcPts val="0"/>
              </a:spcAft>
              <a:defRPr sz="993">
                <a:solidFill>
                  <a:schemeClr val="bg2"/>
                </a:solidFill>
              </a:defRPr>
            </a:lvl2pPr>
            <a:lvl3pPr marL="0" indent="0">
              <a:lnSpc>
                <a:spcPts val="1258"/>
              </a:lnSpc>
              <a:spcAft>
                <a:spcPts val="0"/>
              </a:spcAft>
              <a:buFontTx/>
              <a:buNone/>
              <a:defRPr sz="993" b="1">
                <a:solidFill>
                  <a:schemeClr val="bg1"/>
                </a:solidFill>
              </a:defRPr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2559"/>
            <a:ext cx="1242795" cy="60511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5403274" y="4311724"/>
            <a:ext cx="3325091" cy="630071"/>
          </a:xfrm>
        </p:spPr>
        <p:txBody>
          <a:bodyPr anchor="b"/>
          <a:lstStyle>
            <a:lvl1pPr algn="r">
              <a:lnSpc>
                <a:spcPts val="1258"/>
              </a:lnSpc>
              <a:spcAft>
                <a:spcPts val="0"/>
              </a:spcAft>
              <a:defRPr sz="993" b="1">
                <a:solidFill>
                  <a:schemeClr val="bg1"/>
                </a:solidFill>
              </a:defRPr>
            </a:lvl1pPr>
            <a:lvl2pPr algn="r">
              <a:lnSpc>
                <a:spcPts val="1258"/>
              </a:lnSpc>
              <a:spcAft>
                <a:spcPts val="0"/>
              </a:spcAft>
              <a:defRPr sz="993">
                <a:solidFill>
                  <a:schemeClr val="bg2"/>
                </a:solidFill>
              </a:defRPr>
            </a:lvl2pPr>
            <a:lvl3pPr marL="0" indent="0" algn="r">
              <a:lnSpc>
                <a:spcPts val="1258"/>
              </a:lnSpc>
              <a:spcAft>
                <a:spcPts val="0"/>
              </a:spcAft>
              <a:buFontTx/>
              <a:buNone/>
              <a:defRPr sz="993" b="0">
                <a:solidFill>
                  <a:schemeClr val="bg1"/>
                </a:solidFill>
              </a:defRPr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70AC3B2-C4E2-457C-A114-28E6FECED9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302559"/>
            <a:ext cx="1242795" cy="6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5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041630" y="4874868"/>
            <a:ext cx="2057400" cy="273844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‹#›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15638" y="1166814"/>
            <a:ext cx="8291945" cy="3479426"/>
          </a:xfrm>
        </p:spPr>
        <p:txBody>
          <a:bodyPr/>
          <a:lstStyle>
            <a:lvl1pPr>
              <a:lnSpc>
                <a:spcPts val="1191"/>
              </a:lnSpc>
              <a:spcAft>
                <a:spcPts val="397"/>
              </a:spcAft>
              <a:defRPr sz="993"/>
            </a:lvl1pPr>
            <a:lvl2pPr>
              <a:lnSpc>
                <a:spcPts val="1191"/>
              </a:lnSpc>
              <a:spcAft>
                <a:spcPts val="397"/>
              </a:spcAft>
              <a:defRPr sz="993">
                <a:solidFill>
                  <a:schemeClr val="tx2">
                    <a:lumMod val="60000"/>
                    <a:lumOff val="40000"/>
                  </a:schemeClr>
                </a:solidFill>
              </a:defRPr>
            </a:lvl2pPr>
            <a:lvl3pPr>
              <a:lnSpc>
                <a:spcPts val="1191"/>
              </a:lnSpc>
              <a:defRPr sz="993"/>
            </a:lvl3pPr>
            <a:lvl4pPr>
              <a:lnSpc>
                <a:spcPts val="1748"/>
              </a:lnSpc>
              <a:spcAft>
                <a:spcPts val="1191"/>
              </a:spcAft>
              <a:defRPr sz="1456">
                <a:solidFill>
                  <a:schemeClr val="tx2"/>
                </a:solidFill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>
          <a:xfrm>
            <a:off x="0" y="0"/>
            <a:ext cx="9144000" cy="8169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28696" y="298012"/>
            <a:ext cx="6650182" cy="302559"/>
          </a:xfrm>
        </p:spPr>
        <p:txBody>
          <a:bodyPr>
            <a:normAutofit/>
          </a:bodyPr>
          <a:lstStyle>
            <a:lvl1pPr>
              <a:defRPr sz="1985" b="1">
                <a:solidFill>
                  <a:srgbClr val="FABE07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55489"/>
            <a:ext cx="1039091" cy="505934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683C72AA-EAA5-4458-AE8C-4CCF64E043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8"/>
          <a:stretch/>
        </p:blipFill>
        <p:spPr>
          <a:xfrm>
            <a:off x="0" y="0"/>
            <a:ext cx="9144000" cy="816909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AA47E05D-F37F-449A-B18C-0C2C3D71C3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55489"/>
            <a:ext cx="1039091" cy="50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2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3158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811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562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93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3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171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292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zh-CN" altLang="en-US"/>
              <a:t>单击此处编辑母版副标题样式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30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492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29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827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76" r:id="rId14"/>
    <p:sldLayoutId id="2147483677" r:id="rId15"/>
    <p:sldLayoutId id="2147483678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DA0C1E-8F7E-478B-84F0-71F7AD1F9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5FA6CD-71F2-4925-9E70-FBE548894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7ACB47-1DD3-4E61-AFB2-0E2A3C5492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AECE1-2D5E-4D27-8EC2-051105C65EEB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F10A0C-A776-4DD3-9488-7CF242FB08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44589-19FD-4501-AC40-2071D0B4B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63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6675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3400" y="186690"/>
            <a:ext cx="4343400" cy="308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C3FAF-CCBB-4997-85A5-3733FA77988A}" type="datetime1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4832489"/>
            <a:ext cx="1524000" cy="298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799150"/>
            <a:ext cx="603594" cy="34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194" y="4790350"/>
            <a:ext cx="1603111" cy="35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832489"/>
            <a:ext cx="1214437" cy="288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74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hf sldNum="0" hdr="0" ftr="0" dt="0"/>
  <p:txStyles>
    <p:titleStyle>
      <a:lvl1pPr algn="r" defTabSz="914400" rtl="0" eaLnBrk="1" latinLnBrk="0" hangingPunct="1"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146E7-5726-1E43-ACBF-6DFBDFA5650D}" type="datetimeFigureOut">
              <a:rPr lang="en-US" smtClean="0"/>
              <a:t>6/15/2019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617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0755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en.wikipedia.org/wiki/AltiGator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en.wikipedia.org/wiki/UAV" TargetMode="External"/><Relationship Id="rId5" Type="http://schemas.openxmlformats.org/officeDocument/2006/relationships/hyperlink" Target="http://rst.gsfc.nasa.gov/" TargetMode="Externa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1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jpg"/><Relationship Id="rId4" Type="http://schemas.openxmlformats.org/officeDocument/2006/relationships/image" Target="../media/image56.PNG"/><Relationship Id="rId9" Type="http://schemas.openxmlformats.org/officeDocument/2006/relationships/image" Target="../media/image6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71.pn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12" Type="http://schemas.openxmlformats.org/officeDocument/2006/relationships/image" Target="../media/image70.jpg"/><Relationship Id="rId2" Type="http://schemas.openxmlformats.org/officeDocument/2006/relationships/image" Target="../media/image63.jp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jpg"/><Relationship Id="rId11" Type="http://schemas.openxmlformats.org/officeDocument/2006/relationships/image" Target="../media/image69.jpg"/><Relationship Id="rId5" Type="http://schemas.openxmlformats.org/officeDocument/2006/relationships/image" Target="../media/image66.jpg"/><Relationship Id="rId15" Type="http://schemas.openxmlformats.org/officeDocument/2006/relationships/image" Target="../media/image73.jpg"/><Relationship Id="rId10" Type="http://schemas.openxmlformats.org/officeDocument/2006/relationships/image" Target="../media/image62.jpg"/><Relationship Id="rId4" Type="http://schemas.openxmlformats.org/officeDocument/2006/relationships/image" Target="../media/image65.png"/><Relationship Id="rId9" Type="http://schemas.openxmlformats.org/officeDocument/2006/relationships/image" Target="../media/image60.jpg"/><Relationship Id="rId14" Type="http://schemas.openxmlformats.org/officeDocument/2006/relationships/image" Target="../media/image7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tiff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emf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1.jp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mailto:vineethnb@iith.ac.in" TargetMode="External"/><Relationship Id="rId3" Type="http://schemas.openxmlformats.org/officeDocument/2006/relationships/image" Target="../media/image83.png"/><Relationship Id="rId7" Type="http://schemas.openxmlformats.org/officeDocument/2006/relationships/hyperlink" Target="mailto:chaitanyadevaguptapu@iith.ac.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.png"/><Relationship Id="rId11" Type="http://schemas.openxmlformats.org/officeDocument/2006/relationships/image" Target="../media/image79.png"/><Relationship Id="rId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emf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7457" y="1153391"/>
            <a:ext cx="945643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Image Recovery in the Infrared Domain via Path-Augmented</a:t>
            </a:r>
          </a:p>
          <a:p>
            <a:pPr algn="ctr"/>
            <a:r>
              <a:rPr lang="en-US" sz="2700" dirty="0">
                <a:solidFill>
                  <a:schemeClr val="bg1"/>
                </a:solidFill>
              </a:rPr>
              <a:t>Compressive Sampling Matching Pursuit</a:t>
            </a:r>
          </a:p>
          <a:p>
            <a:pPr algn="ctr"/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929532" y="2467099"/>
            <a:ext cx="532245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CVPR 2019 </a:t>
            </a:r>
          </a:p>
          <a:p>
            <a:pPr algn="ctr"/>
            <a:r>
              <a:rPr lang="en-US" sz="2100" dirty="0">
                <a:solidFill>
                  <a:schemeClr val="bg1"/>
                </a:solidFill>
              </a:rPr>
              <a:t>Perception Beyond the Visible Spectrum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June 16, 2019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281" y="4152899"/>
            <a:ext cx="3746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Tegan H. Emerson*, Colin C. Olson, Anthony Lutz</a:t>
            </a:r>
          </a:p>
          <a:p>
            <a:r>
              <a:rPr lang="en-US" sz="1050" dirty="0">
                <a:solidFill>
                  <a:schemeClr val="bg1"/>
                </a:solidFill>
              </a:rPr>
              <a:t>US Naval Research Laboratory</a:t>
            </a:r>
          </a:p>
          <a:p>
            <a:r>
              <a:rPr lang="en-US" sz="1050" dirty="0">
                <a:solidFill>
                  <a:schemeClr val="bg1"/>
                </a:solidFill>
              </a:rPr>
              <a:t>Optical Sciences</a:t>
            </a:r>
          </a:p>
          <a:p>
            <a:r>
              <a:rPr lang="en-US" sz="1050" dirty="0">
                <a:solidFill>
                  <a:schemeClr val="bg1"/>
                </a:solidFill>
              </a:rPr>
              <a:t>Washington, DC</a:t>
            </a:r>
          </a:p>
        </p:txBody>
      </p:sp>
    </p:spTree>
    <p:extLst>
      <p:ext uri="{BB962C8B-B14F-4D97-AF65-F5344CB8AC3E}">
        <p14:creationId xmlns:p14="http://schemas.microsoft.com/office/powerpoint/2010/main" val="357690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235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4571" y="864800"/>
            <a:ext cx="3948900" cy="3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develop a method to train deep networks for SAR domain problems, where labeled data is scarce.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idea is to transfer knowledge from EO domain, where it is easy to collect labeled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learn an invariant embedding space, where </a:t>
            </a:r>
            <a:r>
              <a:rPr lang="en" dirty="0"/>
              <a:t>the distributions of both domains are aligned class-conditionally</a:t>
            </a:r>
            <a:endParaRPr dirty="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r="66703"/>
          <a:stretch/>
        </p:blipFill>
        <p:spPr>
          <a:xfrm>
            <a:off x="7962425" y="0"/>
            <a:ext cx="11441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293725" y="4833000"/>
            <a:ext cx="1714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© 2019 HRL Laboratories, LLC</a:t>
            </a:r>
            <a:endParaRPr sz="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12" y="1359754"/>
            <a:ext cx="3987546" cy="2688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7" y="64069"/>
            <a:ext cx="910988" cy="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8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352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We compare our results (Few-shot SAR image classification) against:</a:t>
            </a:r>
          </a:p>
          <a:p>
            <a:endParaRPr lang="en-US" dirty="0">
              <a:solidFill>
                <a:schemeClr val="accent2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571500" indent="-571500">
              <a:buFontTx/>
              <a:buChar char="-"/>
            </a:pPr>
            <a:r>
              <a:rPr lang="en-US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Supervised training (no knowledge transfer)</a:t>
            </a:r>
          </a:p>
          <a:p>
            <a:pPr marL="571500" indent="-571500">
              <a:buFontTx/>
              <a:buChar char="-"/>
            </a:pPr>
            <a:r>
              <a:rPr lang="en-US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Fine tuning (prior methods)</a:t>
            </a:r>
          </a:p>
          <a:p>
            <a:pPr marL="571500" indent="-571500">
              <a:buFontTx/>
              <a:buChar char="-"/>
            </a:pPr>
            <a:r>
              <a:rPr lang="en-US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Direct transfer 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In the problem of SAR ship image classification</a:t>
            </a: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r="66703"/>
          <a:stretch/>
        </p:blipFill>
        <p:spPr>
          <a:xfrm>
            <a:off x="7962425" y="0"/>
            <a:ext cx="11441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279325" y="4833000"/>
            <a:ext cx="1714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© 2019 HRL Laboratories, LLC</a:t>
            </a:r>
            <a:endParaRPr sz="8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009" y="1152475"/>
            <a:ext cx="4307291" cy="28590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7" y="64069"/>
            <a:ext cx="910988" cy="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7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10517" y="1141372"/>
            <a:ext cx="3631815" cy="4197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ctr">
              <a:buNone/>
            </a:pPr>
            <a:r>
              <a:rPr lang="en-US" sz="12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t-SNE visualization of data in the embedding space</a:t>
            </a: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r="66703"/>
          <a:stretch/>
        </p:blipFill>
        <p:spPr>
          <a:xfrm>
            <a:off x="7962425" y="0"/>
            <a:ext cx="114414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279325" y="4833000"/>
            <a:ext cx="1714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© 2019 HRL Laboratories, LLC</a:t>
            </a:r>
            <a:endParaRPr sz="8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584" y="1796042"/>
            <a:ext cx="2715683" cy="2913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245" y="1796041"/>
            <a:ext cx="2848169" cy="2913311"/>
          </a:xfrm>
          <a:prstGeom prst="rect">
            <a:avLst/>
          </a:prstGeom>
        </p:spPr>
      </p:pic>
      <p:sp>
        <p:nvSpPr>
          <p:cNvPr id="9" name="Google Shape;76;p15"/>
          <p:cNvSpPr txBox="1">
            <a:spLocks/>
          </p:cNvSpPr>
          <p:nvPr/>
        </p:nvSpPr>
        <p:spPr>
          <a:xfrm>
            <a:off x="4987421" y="1141372"/>
            <a:ext cx="3631815" cy="41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1200" b="1" dirty="0">
                <a:solidFill>
                  <a:schemeClr val="accent2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Ablation Study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7" y="64069"/>
            <a:ext cx="910988" cy="4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550"/>
            <a:ext cx="7772400" cy="11025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Generative Adversarial Networks for Spectral Super-resolution and Bidirectional RGB-to-multispectral Mapping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71750"/>
            <a:ext cx="6400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Kin Gwn Lore</a:t>
            </a:r>
            <a:r>
              <a:rPr lang="en-US" sz="1400" baseline="30000" dirty="0">
                <a:solidFill>
                  <a:srgbClr val="002060"/>
                </a:solidFill>
              </a:rPr>
              <a:t>1</a:t>
            </a:r>
            <a:r>
              <a:rPr lang="en-US" sz="1400" dirty="0">
                <a:solidFill>
                  <a:srgbClr val="002060"/>
                </a:solidFill>
              </a:rPr>
              <a:t>, </a:t>
            </a:r>
            <a:r>
              <a:rPr lang="en-US" sz="1400" b="1" dirty="0">
                <a:solidFill>
                  <a:srgbClr val="002060"/>
                </a:solidFill>
              </a:rPr>
              <a:t>Kishore Reddy</a:t>
            </a:r>
            <a:r>
              <a:rPr lang="en-US" sz="1400" baseline="30000" dirty="0">
                <a:solidFill>
                  <a:srgbClr val="002060"/>
                </a:solidFill>
              </a:rPr>
              <a:t>1</a:t>
            </a:r>
            <a:r>
              <a:rPr lang="en-US" sz="1400" dirty="0">
                <a:solidFill>
                  <a:srgbClr val="002060"/>
                </a:solidFill>
              </a:rPr>
              <a:t>, Michael Giering</a:t>
            </a:r>
            <a:r>
              <a:rPr lang="en-US" sz="1400" baseline="30000" dirty="0">
                <a:solidFill>
                  <a:srgbClr val="002060"/>
                </a:solidFill>
              </a:rPr>
              <a:t>1</a:t>
            </a:r>
            <a:r>
              <a:rPr lang="en-US" sz="1400" dirty="0">
                <a:solidFill>
                  <a:srgbClr val="002060"/>
                </a:solidFill>
              </a:rPr>
              <a:t>, Edgar A. Bernal</a:t>
            </a:r>
            <a:r>
              <a:rPr lang="en-US" sz="1400" baseline="30000" dirty="0">
                <a:solidFill>
                  <a:srgbClr val="002060"/>
                </a:solidFill>
              </a:rPr>
              <a:t>2</a:t>
            </a:r>
          </a:p>
          <a:p>
            <a:r>
              <a:rPr lang="en-US" sz="900" baseline="30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lorek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reddykk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gierinmj</a:t>
            </a:r>
            <a:r>
              <a:rPr lang="en-US" sz="9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}@utrc.utc.com</a:t>
            </a:r>
          </a:p>
          <a:p>
            <a:r>
              <a:rPr lang="en-US" sz="900" baseline="300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edgar.bernal@rochester.edu</a:t>
            </a:r>
          </a:p>
          <a:p>
            <a:endParaRPr lang="en-US" sz="1400" b="1" u="sng" dirty="0">
              <a:solidFill>
                <a:srgbClr val="002060"/>
              </a:solidFill>
            </a:endParaRPr>
          </a:p>
          <a:p>
            <a:r>
              <a:rPr lang="en-US" sz="1100" baseline="30000" dirty="0">
                <a:solidFill>
                  <a:srgbClr val="002060"/>
                </a:solidFill>
              </a:rPr>
              <a:t>1 </a:t>
            </a:r>
            <a:r>
              <a:rPr lang="en-US" sz="1100" dirty="0">
                <a:solidFill>
                  <a:srgbClr val="002060"/>
                </a:solidFill>
              </a:rPr>
              <a:t>United Technologies Research Center</a:t>
            </a:r>
          </a:p>
          <a:p>
            <a:r>
              <a:rPr lang="en-US" sz="1100" dirty="0">
                <a:solidFill>
                  <a:srgbClr val="002060"/>
                </a:solidFill>
              </a:rPr>
              <a:t>411 Silver Lane, East Hartford CT 06018</a:t>
            </a:r>
          </a:p>
          <a:p>
            <a:endParaRPr lang="en-US" sz="1100" dirty="0">
              <a:solidFill>
                <a:srgbClr val="002060"/>
              </a:solidFill>
            </a:endParaRPr>
          </a:p>
          <a:p>
            <a:r>
              <a:rPr lang="en-US" sz="1100" baseline="30000" dirty="0">
                <a:solidFill>
                  <a:srgbClr val="002060"/>
                </a:solidFill>
              </a:rPr>
              <a:t>2 </a:t>
            </a:r>
            <a:r>
              <a:rPr lang="en-US" sz="1100" dirty="0">
                <a:solidFill>
                  <a:srgbClr val="002060"/>
                </a:solidFill>
              </a:rPr>
              <a:t>University of Rochester</a:t>
            </a:r>
          </a:p>
          <a:p>
            <a:r>
              <a:rPr lang="en-US" sz="1100" dirty="0">
                <a:solidFill>
                  <a:srgbClr val="002060"/>
                </a:solidFill>
              </a:rPr>
              <a:t>260 E. Main St., Rochester NY 14604</a:t>
            </a:r>
          </a:p>
          <a:p>
            <a:endParaRPr lang="en-US" sz="1100" dirty="0">
              <a:solidFill>
                <a:srgbClr val="002060"/>
              </a:solidFill>
            </a:endParaRPr>
          </a:p>
          <a:p>
            <a:r>
              <a:rPr lang="en-US" sz="1100" dirty="0">
                <a:solidFill>
                  <a:srgbClr val="002060"/>
                </a:solidFill>
              </a:rPr>
              <a:t>PBVS 2019 Workshop – CVPR 2019 – Long Beach</a:t>
            </a:r>
          </a:p>
          <a:p>
            <a:r>
              <a:rPr lang="en-US" sz="1100">
                <a:solidFill>
                  <a:srgbClr val="002060"/>
                </a:solidFill>
              </a:rPr>
              <a:t>June 16, </a:t>
            </a:r>
            <a:r>
              <a:rPr lang="en-US" sz="1100" dirty="0">
                <a:solidFill>
                  <a:srgbClr val="002060"/>
                </a:solidFill>
              </a:rPr>
              <a:t>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BC96-C262-44A9-A0BB-2BDA2E2D38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2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02362"/>
            <a:ext cx="5029200" cy="3900636"/>
          </a:xfrm>
        </p:spPr>
        <p:txBody>
          <a:bodyPr>
            <a:normAutofit/>
          </a:bodyPr>
          <a:lstStyle/>
          <a:p>
            <a:r>
              <a:rPr lang="en-US" b="1" dirty="0"/>
              <a:t>RGB/Low-Res MSI to Hi-Res MSI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0000"/>
                </a:solidFill>
              </a:rPr>
              <a:t>Problem: </a:t>
            </a:r>
            <a:r>
              <a:rPr lang="en-US" sz="1100" dirty="0"/>
              <a:t>Full multispectral data cube may be expensive to obtain. Can we construct a “virtual sensor” to map RGB images to spectral information?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70C0"/>
                </a:solidFill>
              </a:rPr>
              <a:t>Solution: </a:t>
            </a:r>
            <a:r>
              <a:rPr lang="en-US" sz="1100" dirty="0"/>
              <a:t>Multispectral image estimation from RGB image frames / low-res MSI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B050"/>
                </a:solidFill>
              </a:rPr>
              <a:t>Benefits: </a:t>
            </a:r>
            <a:r>
              <a:rPr lang="en-US" sz="1100" dirty="0"/>
              <a:t>Cost savings, less restrictive storage requirements</a:t>
            </a:r>
          </a:p>
          <a:p>
            <a:pPr marL="457200" lvl="1" indent="0">
              <a:buNone/>
            </a:pPr>
            <a:endParaRPr lang="en-US" sz="1100" b="1" dirty="0"/>
          </a:p>
          <a:p>
            <a:r>
              <a:rPr lang="en-US" b="1" dirty="0"/>
              <a:t>Hi-Res MSI to RGB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0000"/>
                </a:solidFill>
              </a:rPr>
              <a:t>Problem: </a:t>
            </a:r>
            <a:r>
              <a:rPr lang="en-US" sz="1100" dirty="0"/>
              <a:t>How to effectively fuse MSI images and represent RGB with good perceived visuals &amp; RGB information?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70C0"/>
                </a:solidFill>
              </a:rPr>
              <a:t>Solution: </a:t>
            </a:r>
            <a:r>
              <a:rPr lang="en-US" sz="1100" dirty="0"/>
              <a:t>Learn to fuse MSI into RGB with GANs</a:t>
            </a:r>
          </a:p>
          <a:p>
            <a:pPr lvl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B050"/>
                </a:solidFill>
              </a:rPr>
              <a:t>Benefits: </a:t>
            </a:r>
            <a:r>
              <a:rPr lang="en-US" sz="1100" dirty="0"/>
              <a:t>Good visuals, good information content in each RGB channel for analysis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BC96-C262-44A9-A0BB-2BDA2E2D380A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874" y="2876550"/>
            <a:ext cx="1365550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39" y="921412"/>
            <a:ext cx="1846035" cy="12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99106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72100" y="3527107"/>
            <a:ext cx="1600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Aerial Hyperspectral Imaging</a:t>
            </a:r>
          </a:p>
          <a:p>
            <a:r>
              <a:rPr lang="en-US" sz="600" dirty="0"/>
              <a:t>Courtesy of Dr. Nicholas M. Short, Sr. - NASA </a:t>
            </a:r>
            <a:r>
              <a:rPr lang="en-US" sz="600" dirty="0">
                <a:hlinkClick r:id="rId5"/>
              </a:rPr>
              <a:t>http://rst.gsfc.nasa.gov/</a:t>
            </a:r>
            <a:r>
              <a:rPr lang="en-US" sz="600" dirty="0"/>
              <a:t> (Public domain)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9000" y="4200704"/>
            <a:ext cx="1730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Spectral imagining of potato strips showing invisible defects</a:t>
            </a:r>
          </a:p>
          <a:p>
            <a:r>
              <a:rPr lang="en-US" sz="600" dirty="0"/>
              <a:t>Courtesy of </a:t>
            </a:r>
            <a:r>
              <a:rPr lang="en-US" sz="600" dirty="0" err="1"/>
              <a:t>SortingExpert</a:t>
            </a:r>
            <a:r>
              <a:rPr lang="en-US" sz="600" dirty="0"/>
              <a:t>. Creative Commons license.</a:t>
            </a:r>
            <a:endParaRPr lang="en-US" sz="400" dirty="0"/>
          </a:p>
        </p:txBody>
      </p:sp>
      <p:sp>
        <p:nvSpPr>
          <p:cNvPr id="16" name="TextBox 15"/>
          <p:cNvSpPr txBox="1"/>
          <p:nvPr/>
        </p:nvSpPr>
        <p:spPr>
          <a:xfrm>
            <a:off x="7162800" y="2162830"/>
            <a:ext cx="190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Hyperspectral camera embedded on </a:t>
            </a:r>
            <a:r>
              <a:rPr lang="en-US" sz="800" b="1" dirty="0" err="1"/>
              <a:t>OnyxStar</a:t>
            </a:r>
            <a:r>
              <a:rPr lang="en-US" sz="800" b="1" dirty="0"/>
              <a:t> HYDRA-12 </a:t>
            </a:r>
            <a:r>
              <a:rPr lang="en-US" sz="800" b="1" dirty="0">
                <a:hlinkClick r:id="rId6" tooltip="UAV"/>
              </a:rPr>
              <a:t>UAV</a:t>
            </a:r>
            <a:r>
              <a:rPr lang="en-US" sz="800" b="1" dirty="0"/>
              <a:t> from </a:t>
            </a:r>
            <a:r>
              <a:rPr lang="en-US" sz="800" b="1" dirty="0" err="1">
                <a:hlinkClick r:id="rId7" tooltip="AltiGator"/>
              </a:rPr>
              <a:t>AltiGator</a:t>
            </a:r>
            <a:r>
              <a:rPr lang="en-US" sz="800" b="1" dirty="0"/>
              <a:t>.</a:t>
            </a:r>
          </a:p>
          <a:p>
            <a:r>
              <a:rPr lang="en-US" sz="600" dirty="0"/>
              <a:t>Courtesy of </a:t>
            </a:r>
            <a:r>
              <a:rPr lang="en-US" sz="600" dirty="0" err="1"/>
              <a:t>Cargyrak</a:t>
            </a:r>
            <a:r>
              <a:rPr lang="en-US" sz="600" dirty="0"/>
              <a:t>, Creative commons license.</a:t>
            </a:r>
            <a:endParaRPr lang="en-US" sz="200" dirty="0"/>
          </a:p>
        </p:txBody>
      </p:sp>
    </p:spTree>
    <p:extLst>
      <p:ext uri="{BB962C8B-B14F-4D97-AF65-F5344CB8AC3E}">
        <p14:creationId xmlns:p14="http://schemas.microsoft.com/office/powerpoint/2010/main" val="311751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BC96-C262-44A9-A0BB-2BDA2E2D380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340" y="811530"/>
            <a:ext cx="603020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7200" y="1276350"/>
                <a:ext cx="24384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buAutoNum type="arabicParenBoth"/>
                </a:pPr>
                <a:r>
                  <a:rPr lang="en-US" sz="1050" dirty="0"/>
                  <a:t>Learn a mapping directly from the </a:t>
                </a:r>
                <a:r>
                  <a:rPr lang="en-US" sz="1050" b="1" dirty="0">
                    <a:solidFill>
                      <a:srgbClr val="0070C0"/>
                    </a:solidFill>
                  </a:rPr>
                  <a:t>RGB input to the high spectral-resolution images</a:t>
                </a:r>
                <a:r>
                  <a:rPr lang="en-US" sz="1050" dirty="0"/>
                  <a:t>.</a:t>
                </a:r>
              </a:p>
              <a:p>
                <a:pPr marL="228600" indent="-228600">
                  <a:buAutoNum type="arabicParenBoth"/>
                </a:pPr>
                <a:endParaRPr 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1050" b="0" i="1" smtClean="0">
                        <a:solidFill>
                          <a:srgbClr val="00B05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 (R, G, B channels)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105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1050" b="0" i="1" smtClean="0">
                        <a:solidFill>
                          <a:srgbClr val="00B050"/>
                        </a:solidFill>
                        <a:latin typeface="Cambria Math"/>
                      </a:rPr>
                      <m:t>31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 (31 multispectral channels)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76350"/>
                <a:ext cx="2438400" cy="1061829"/>
              </a:xfrm>
              <a:prstGeom prst="rect">
                <a:avLst/>
              </a:prstGeom>
              <a:blipFill>
                <a:blip r:embed="rId3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3028949"/>
                <a:ext cx="24384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(2) Learn a mapping between the </a:t>
                </a:r>
                <a:r>
                  <a:rPr lang="en-US" sz="1050" b="1" dirty="0" err="1">
                    <a:solidFill>
                      <a:srgbClr val="0070C0"/>
                    </a:solidFill>
                  </a:rPr>
                  <a:t>downsampled</a:t>
                </a:r>
                <a:r>
                  <a:rPr lang="en-US" sz="1050" b="1" dirty="0">
                    <a:solidFill>
                      <a:srgbClr val="0070C0"/>
                    </a:solidFill>
                  </a:rPr>
                  <a:t> multispectral images (MSI) and the full multispectral images</a:t>
                </a:r>
                <a:r>
                  <a:rPr lang="en-US" sz="1050" dirty="0"/>
                  <a:t>.</a:t>
                </a:r>
              </a:p>
              <a:p>
                <a:endParaRPr lang="en-US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05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050" b="0" i="1" smtClean="0">
                        <a:solidFill>
                          <a:srgbClr val="00B050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6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7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11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105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16</m:t>
                        </m:r>
                      </m:e>
                    </m:d>
                  </m:oMath>
                </a14:m>
                <a:r>
                  <a:rPr lang="en-US" sz="1050" b="0" i="1" dirty="0">
                    <a:solidFill>
                      <a:srgbClr val="00B050"/>
                    </a:solidFill>
                    <a:latin typeface="Cambria Math"/>
                  </a:rPr>
                  <a:t> </a:t>
                </a:r>
                <a:r>
                  <a:rPr lang="en-US" sz="1050" dirty="0">
                    <a:solidFill>
                      <a:srgbClr val="00B050"/>
                    </a:solidFill>
                  </a:rPr>
                  <a:t>(</a:t>
                </a:r>
                <a:r>
                  <a:rPr lang="en-US" sz="1050" dirty="0" err="1">
                    <a:solidFill>
                      <a:srgbClr val="00B050"/>
                    </a:solidFill>
                  </a:rPr>
                  <a:t>Downsampled</a:t>
                </a:r>
                <a:r>
                  <a:rPr lang="en-US" sz="1050" dirty="0">
                    <a:solidFill>
                      <a:srgbClr val="00B050"/>
                    </a:solidFill>
                  </a:rPr>
                  <a:t> multispectral channels)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105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sz="105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1050" i="1">
                        <a:solidFill>
                          <a:srgbClr val="00B050"/>
                        </a:solidFill>
                        <a:latin typeface="Cambria Math"/>
                      </a:rPr>
                      <m:t>31</m:t>
                    </m:r>
                  </m:oMath>
                </a14:m>
                <a:r>
                  <a:rPr lang="en-US" sz="1050" dirty="0">
                    <a:solidFill>
                      <a:srgbClr val="00B050"/>
                    </a:solidFill>
                  </a:rPr>
                  <a:t> (31 multispectral channels)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28949"/>
                <a:ext cx="2438400" cy="1384995"/>
              </a:xfrm>
              <a:prstGeom prst="rect">
                <a:avLst/>
              </a:prstGeom>
              <a:blipFill>
                <a:blip r:embed="rId4"/>
                <a:stretch>
                  <a:fillRect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648200" y="714791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 Domain: Pixel Intensity (0-255)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400" y="4504551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Source Domain: Reflectance (0-65536)</a:t>
            </a:r>
          </a:p>
        </p:txBody>
      </p:sp>
    </p:spTree>
    <p:extLst>
      <p:ext uri="{BB962C8B-B14F-4D97-AF65-F5344CB8AC3E}">
        <p14:creationId xmlns:p14="http://schemas.microsoft.com/office/powerpoint/2010/main" val="21507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36" y="3163489"/>
            <a:ext cx="3819525" cy="15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5BC96-C262-44A9-A0BB-2BDA2E2D380A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2628139"/>
            <a:ext cx="4721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RMSE between reconstructed and ground truth images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6761" y="1242028"/>
            <a:ext cx="4875420" cy="1390510"/>
            <a:chOff x="489109" y="1698672"/>
            <a:chExt cx="7984332" cy="2277197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09" y="1698672"/>
              <a:ext cx="7984332" cy="2277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7620000" y="2343150"/>
              <a:ext cx="0" cy="636270"/>
            </a:xfrm>
            <a:prstGeom prst="straightConnector1">
              <a:avLst/>
            </a:prstGeom>
            <a:ln w="12700">
              <a:solidFill>
                <a:srgbClr val="FF0000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7620000" y="2307756"/>
              <a:ext cx="838201" cy="504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FF0000"/>
                  </a:solidFill>
                </a:rPr>
                <a:t>Domain gap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01995" y="756649"/>
            <a:ext cx="3264714" cy="3034301"/>
            <a:chOff x="3149890" y="1200150"/>
            <a:chExt cx="3832860" cy="356235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079"/>
            <a:stretch/>
          </p:blipFill>
          <p:spPr bwMode="auto">
            <a:xfrm>
              <a:off x="3149890" y="1200150"/>
              <a:ext cx="3683275" cy="356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Oval 12"/>
            <p:cNvSpPr/>
            <p:nvPr/>
          </p:nvSpPr>
          <p:spPr>
            <a:xfrm>
              <a:off x="4422430" y="3105150"/>
              <a:ext cx="556260" cy="6934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350290" y="3798570"/>
              <a:ext cx="556260" cy="6934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426490" y="1932473"/>
              <a:ext cx="556260" cy="69342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7219950" y="2561555"/>
            <a:ext cx="1" cy="187989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814572" y="3249868"/>
            <a:ext cx="1788" cy="15960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8885952" y="1583474"/>
            <a:ext cx="1788" cy="15960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43" y="963034"/>
            <a:ext cx="472471" cy="46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669" y="950028"/>
            <a:ext cx="470934" cy="46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27" y="2474377"/>
            <a:ext cx="468576" cy="46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123" y="2485290"/>
            <a:ext cx="472471" cy="472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228600" y="821420"/>
            <a:ext cx="2133600" cy="340519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From MSI/RGB to MSI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4800" y="2993231"/>
            <a:ext cx="1828800" cy="340519"/>
          </a:xfrm>
          <a:prstGeom prst="roundRect">
            <a:avLst/>
          </a:prstGeom>
          <a:solidFill>
            <a:srgbClr val="00206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From MSI to RGB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272843" y="3790950"/>
            <a:ext cx="2323019" cy="1206190"/>
            <a:chOff x="6416504" y="3422960"/>
            <a:chExt cx="2590800" cy="1345231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6504" y="3422960"/>
              <a:ext cx="2590800" cy="498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8546" y="3850029"/>
              <a:ext cx="2471168" cy="918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50017"/>
            <a:ext cx="1912620" cy="35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30"/>
          <p:cNvCxnSpPr/>
          <p:nvPr/>
        </p:nvCxnSpPr>
        <p:spPr>
          <a:xfrm>
            <a:off x="228600" y="2914169"/>
            <a:ext cx="541972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48325" y="2914169"/>
            <a:ext cx="0" cy="201978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5300" y="4173878"/>
            <a:ext cx="1267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Within 2% error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000418" y="747590"/>
            <a:ext cx="4419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rgbClr val="00B050"/>
                </a:solidFill>
              </a:rPr>
              <a:t>For more information, please visit our poster.</a:t>
            </a:r>
          </a:p>
          <a:p>
            <a:pPr algn="ctr"/>
            <a:r>
              <a:rPr lang="en-US" sz="1100" b="1" i="1" dirty="0">
                <a:solidFill>
                  <a:srgbClr val="00B050"/>
                </a:solidFill>
              </a:rPr>
              <a:t>We’ll share more results &amp; insights!</a:t>
            </a:r>
          </a:p>
        </p:txBody>
      </p:sp>
    </p:spTree>
    <p:extLst>
      <p:ext uri="{BB962C8B-B14F-4D97-AF65-F5344CB8AC3E}">
        <p14:creationId xmlns:p14="http://schemas.microsoft.com/office/powerpoint/2010/main" val="3698503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60559" y="0"/>
            <a:ext cx="5483441" cy="3556496"/>
          </a:xfrm>
          <a:prstGeom prst="rect">
            <a:avLst/>
          </a:prstGeom>
          <a:solidFill>
            <a:srgbClr val="5C0D1C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UMAwordmark_wtag_wh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205020"/>
            <a:ext cx="2125517" cy="42313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26277" y="2163915"/>
            <a:ext cx="4678531" cy="877163"/>
          </a:xfrm>
          <a:prstGeom prst="rect">
            <a:avLst/>
          </a:prstGeom>
          <a:noFill/>
        </p:spPr>
        <p:txBody>
          <a:bodyPr wrap="square" lIns="0" tIns="0" rtlCol="0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</a:rPr>
              <a:t>Debasmita</a:t>
            </a:r>
            <a:r>
              <a:rPr lang="en-US" sz="1800" dirty="0">
                <a:solidFill>
                  <a:schemeClr val="bg1"/>
                </a:solidFill>
              </a:rPr>
              <a:t> Ghose*, Shasvat Desai*, Sneha Bhattacharya*,  Deep Chakraborty*, Madalina </a:t>
            </a:r>
            <a:r>
              <a:rPr lang="en-US" sz="1800" dirty="0" err="1">
                <a:solidFill>
                  <a:schemeClr val="bg1"/>
                </a:solidFill>
              </a:rPr>
              <a:t>Fiterau</a:t>
            </a:r>
            <a:r>
              <a:rPr lang="en-US" sz="1800" dirty="0">
                <a:solidFill>
                  <a:schemeClr val="bg1"/>
                </a:solidFill>
              </a:rPr>
              <a:t>,  </a:t>
            </a:r>
            <a:r>
              <a:rPr lang="en-US" sz="1800" dirty="0" err="1">
                <a:solidFill>
                  <a:schemeClr val="bg1"/>
                </a:solidFill>
              </a:rPr>
              <a:t>Tauhidur</a:t>
            </a:r>
            <a:r>
              <a:rPr lang="en-US" sz="1800" dirty="0">
                <a:solidFill>
                  <a:schemeClr val="bg1"/>
                </a:solidFill>
              </a:rPr>
              <a:t> Rahman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907764" y="698306"/>
            <a:ext cx="4988700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rgbClr val="861119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Pedestrian Detection in Thermal Images using Saliency Maps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4971058" y="3037656"/>
            <a:ext cx="3925406" cy="3458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5"/>
              </a:buClr>
              <a:buSzTx/>
              <a:buFont typeface="Arial"/>
              <a:buNone/>
              <a:tabLst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chemeClr val="bg1"/>
                </a:solidFill>
              </a:rPr>
              <a:t>[16 June],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2E26A-7BA0-4691-A9E7-D74FB27DF395}"/>
              </a:ext>
            </a:extLst>
          </p:cNvPr>
          <p:cNvSpPr txBox="1"/>
          <p:nvPr/>
        </p:nvSpPr>
        <p:spPr>
          <a:xfrm>
            <a:off x="3660559" y="3310275"/>
            <a:ext cx="2897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* Authors contributed equally</a:t>
            </a:r>
          </a:p>
        </p:txBody>
      </p:sp>
    </p:spTree>
    <p:extLst>
      <p:ext uri="{BB962C8B-B14F-4D97-AF65-F5344CB8AC3E}">
        <p14:creationId xmlns:p14="http://schemas.microsoft.com/office/powerpoint/2010/main" val="32246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Google Shape;53;p1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662" y="1013666"/>
                <a:ext cx="8441038" cy="2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457200" lvl="0" indent="-342900">
                  <a:buClr>
                    <a:schemeClr val="dk1"/>
                  </a:buClr>
                  <a:buSzPts val="1800"/>
                  <a:buChar char="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Color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Thermal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image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pairs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from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KAIST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Multispectral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Pedestrian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dk1"/>
                            </a:solidFill>
                          </a:rPr>
                          <m:t>Dataset</m:t>
                        </m:r>
                      </m:e>
                      <m:sup>
                        <m:r>
                          <a:rPr lang="ar-AE" sz="18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ar-AE" sz="1800" dirty="0">
                  <a:solidFill>
                    <a:schemeClr val="dk1"/>
                  </a:solidFill>
                </a:endParaRPr>
              </a:p>
              <a:p>
                <a:pPr marL="1143000" marR="0" lvl="2" indent="-127000" algn="l" rtl="0">
                  <a:spcBef>
                    <a:spcPts val="320"/>
                  </a:spcBef>
                  <a:spcAft>
                    <a:spcPts val="0"/>
                  </a:spcAft>
                  <a:buClr>
                    <a:schemeClr val="accent5"/>
                  </a:buClr>
                  <a:buSzPts val="1600"/>
                  <a:buFont typeface="Arial"/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53" name="Google Shape;53;p1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662" y="1013666"/>
                <a:ext cx="8441038" cy="283200"/>
              </a:xfrm>
              <a:prstGeom prst="rect">
                <a:avLst/>
              </a:prstGeom>
              <a:blipFill>
                <a:blip r:embed="rId3"/>
                <a:stretch>
                  <a:fillRect t="-21277" b="-702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Google Shape;55;p10"/>
          <p:cNvSpPr txBox="1"/>
          <p:nvPr/>
        </p:nvSpPr>
        <p:spPr>
          <a:xfrm>
            <a:off x="66547" y="2699352"/>
            <a:ext cx="2423674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 dirty="0"/>
              <a:t>Thermal Images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4B178-6A10-4E04-9DF2-8C708235370C}"/>
              </a:ext>
            </a:extLst>
          </p:cNvPr>
          <p:cNvSpPr txBox="1"/>
          <p:nvPr/>
        </p:nvSpPr>
        <p:spPr>
          <a:xfrm>
            <a:off x="54348" y="74377"/>
            <a:ext cx="487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</a:t>
            </a:r>
          </a:p>
        </p:txBody>
      </p:sp>
      <p:pic>
        <p:nvPicPr>
          <p:cNvPr id="4" name="Picture 3" descr="A blurry image of a busy city street&#10;&#10;Description automatically generated">
            <a:extLst>
              <a:ext uri="{FF2B5EF4-FFF2-40B4-BE49-F238E27FC236}">
                <a16:creationId xmlns:a16="http://schemas.microsoft.com/office/drawing/2014/main" id="{C6D9F4D8-06C2-40E9-AEEB-E595CD71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8" y="1639280"/>
            <a:ext cx="2003052" cy="1066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4B2476-7D37-4931-AA4F-5C65004BA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66" y="1666527"/>
            <a:ext cx="2057400" cy="1070180"/>
          </a:xfrm>
          <a:prstGeom prst="rect">
            <a:avLst/>
          </a:prstGeom>
        </p:spPr>
      </p:pic>
      <p:pic>
        <p:nvPicPr>
          <p:cNvPr id="8" name="Picture 7" descr="A picture containing object, clock, building, green&#10;&#10;Description automatically generated">
            <a:extLst>
              <a:ext uri="{FF2B5EF4-FFF2-40B4-BE49-F238E27FC236}">
                <a16:creationId xmlns:a16="http://schemas.microsoft.com/office/drawing/2014/main" id="{43E12EBA-5BB8-4186-BD4E-DAE26142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051" y="1652977"/>
            <a:ext cx="2055354" cy="1097280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A0BBFE3E-9DA7-4BDA-80DD-B922981422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7949" y="1666527"/>
            <a:ext cx="2055355" cy="10972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EF6F7E-1D12-47EE-A0C3-134897E3A0E3}"/>
              </a:ext>
            </a:extLst>
          </p:cNvPr>
          <p:cNvSpPr txBox="1"/>
          <p:nvPr/>
        </p:nvSpPr>
        <p:spPr>
          <a:xfrm>
            <a:off x="1753562" y="1328620"/>
            <a:ext cx="85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5DAD2-DB26-43AC-AFF3-47C6FFF5BC85}"/>
              </a:ext>
            </a:extLst>
          </p:cNvPr>
          <p:cNvSpPr txBox="1"/>
          <p:nvPr/>
        </p:nvSpPr>
        <p:spPr>
          <a:xfrm>
            <a:off x="6597482" y="1330713"/>
            <a:ext cx="79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CE06F-0F01-413F-9B91-D6276705E70B}"/>
              </a:ext>
            </a:extLst>
          </p:cNvPr>
          <p:cNvSpPr txBox="1"/>
          <p:nvPr/>
        </p:nvSpPr>
        <p:spPr>
          <a:xfrm>
            <a:off x="2265667" y="273811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+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272182-D8E9-432F-A0E8-CD6BB6B9BCE9}"/>
              </a:ext>
            </a:extLst>
          </p:cNvPr>
          <p:cNvSpPr txBox="1"/>
          <p:nvPr/>
        </p:nvSpPr>
        <p:spPr>
          <a:xfrm>
            <a:off x="2541181" y="2730794"/>
            <a:ext cx="232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Saliency Maps</a:t>
            </a:r>
          </a:p>
        </p:txBody>
      </p:sp>
      <p:pic>
        <p:nvPicPr>
          <p:cNvPr id="18" name="Picture 17" descr="A picture containing tree, sky, grass, outdoor&#10;&#10;Description automatically generated">
            <a:extLst>
              <a:ext uri="{FF2B5EF4-FFF2-40B4-BE49-F238E27FC236}">
                <a16:creationId xmlns:a16="http://schemas.microsoft.com/office/drawing/2014/main" id="{1F23FDC2-A757-4B14-9955-735C95800B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163" y="3107223"/>
            <a:ext cx="1927123" cy="154169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9E0324B-1212-4009-97E9-0DF6C02DF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6957" y="3113676"/>
            <a:ext cx="1927123" cy="1541699"/>
          </a:xfrm>
          <a:prstGeom prst="rect">
            <a:avLst/>
          </a:prstGeom>
        </p:spPr>
      </p:pic>
      <p:pic>
        <p:nvPicPr>
          <p:cNvPr id="22" name="Picture 21" descr="A picture containing outdoor, sky, road, tree&#10;&#10;Description automatically generated">
            <a:extLst>
              <a:ext uri="{FF2B5EF4-FFF2-40B4-BE49-F238E27FC236}">
                <a16:creationId xmlns:a16="http://schemas.microsoft.com/office/drawing/2014/main" id="{C12C90AB-116E-4039-B726-E684E4CB2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1833" y="3105596"/>
            <a:ext cx="1927123" cy="15416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B8103CB-B71E-44F0-9B7C-5AC516BE2B39}"/>
              </a:ext>
            </a:extLst>
          </p:cNvPr>
          <p:cNvSpPr txBox="1"/>
          <p:nvPr/>
        </p:nvSpPr>
        <p:spPr>
          <a:xfrm>
            <a:off x="4490466" y="2750257"/>
            <a:ext cx="167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Fused Image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FDE546-C868-4AFC-B21A-BFEADD3263EC}"/>
              </a:ext>
            </a:extLst>
          </p:cNvPr>
          <p:cNvSpPr txBox="1"/>
          <p:nvPr/>
        </p:nvSpPr>
        <p:spPr>
          <a:xfrm>
            <a:off x="4215989" y="2762291"/>
            <a:ext cx="372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2DE38-D892-4EF5-9E9A-EBBBB5601182}"/>
              </a:ext>
            </a:extLst>
          </p:cNvPr>
          <p:cNvSpPr txBox="1"/>
          <p:nvPr/>
        </p:nvSpPr>
        <p:spPr>
          <a:xfrm>
            <a:off x="-52342" y="4590600"/>
            <a:ext cx="924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 1. Hwang, </a:t>
            </a:r>
            <a:r>
              <a:rPr lang="en-US" sz="1000" dirty="0" err="1"/>
              <a:t>Soonmin</a:t>
            </a:r>
            <a:r>
              <a:rPr lang="en-US" sz="1000" dirty="0"/>
              <a:t>, et al. "Multispectral pedestrian detection: Benchmark dataset and baseline." </a:t>
            </a:r>
            <a:r>
              <a:rPr lang="en-US" sz="1000" i="1" dirty="0"/>
              <a:t>Proceedings of the IEEE conference on computer vision and      pattern recognition</a:t>
            </a:r>
            <a:r>
              <a:rPr lang="en-US" sz="1000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28903129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L 0.23194 2.96296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96296E-6 L -0.09531 0.0009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3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63EB0-80BF-4956-833E-F266196569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3" name="Google Shape;61;p11">
            <a:extLst>
              <a:ext uri="{FF2B5EF4-FFF2-40B4-BE49-F238E27FC236}">
                <a16:creationId xmlns:a16="http://schemas.microsoft.com/office/drawing/2014/main" id="{E338A402-F7B4-4301-9514-F87E9C71DB2D}"/>
              </a:ext>
            </a:extLst>
          </p:cNvPr>
          <p:cNvSpPr/>
          <p:nvPr/>
        </p:nvSpPr>
        <p:spPr>
          <a:xfrm>
            <a:off x="6431335" y="640710"/>
            <a:ext cx="742500" cy="42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Saliency Detector</a:t>
            </a:r>
            <a:endParaRPr sz="1000" b="1" dirty="0"/>
          </a:p>
        </p:txBody>
      </p:sp>
      <p:pic>
        <p:nvPicPr>
          <p:cNvPr id="4" name="Google Shape;62;p11">
            <a:extLst>
              <a:ext uri="{FF2B5EF4-FFF2-40B4-BE49-F238E27FC236}">
                <a16:creationId xmlns:a16="http://schemas.microsoft.com/office/drawing/2014/main" id="{0C560546-7672-4F36-A995-31228AA19B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34567" y="3047657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3;p11">
            <a:extLst>
              <a:ext uri="{FF2B5EF4-FFF2-40B4-BE49-F238E27FC236}">
                <a16:creationId xmlns:a16="http://schemas.microsoft.com/office/drawing/2014/main" id="{3BC6E16F-5A34-489F-980D-CA0C00AC11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600" y="1707540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4;p11">
            <a:extLst>
              <a:ext uri="{FF2B5EF4-FFF2-40B4-BE49-F238E27FC236}">
                <a16:creationId xmlns:a16="http://schemas.microsoft.com/office/drawing/2014/main" id="{1B65A848-BF78-42EA-9B61-2EFCB2FBBAA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129" y="501910"/>
            <a:ext cx="912676" cy="84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5;p11">
            <a:extLst>
              <a:ext uri="{FF2B5EF4-FFF2-40B4-BE49-F238E27FC236}">
                <a16:creationId xmlns:a16="http://schemas.microsoft.com/office/drawing/2014/main" id="{41EB4CCB-3649-47A9-94D0-8C409482308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602" y="1717080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6;p11">
            <a:extLst>
              <a:ext uri="{FF2B5EF4-FFF2-40B4-BE49-F238E27FC236}">
                <a16:creationId xmlns:a16="http://schemas.microsoft.com/office/drawing/2014/main" id="{FCC56C0F-39D6-411F-86B6-D8B84553B0F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591" y="3092825"/>
            <a:ext cx="914400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7;p11">
            <a:extLst>
              <a:ext uri="{FF2B5EF4-FFF2-40B4-BE49-F238E27FC236}">
                <a16:creationId xmlns:a16="http://schemas.microsoft.com/office/drawing/2014/main" id="{C17E2E55-3FFE-436B-A070-4E6CCEA10F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7761" y="563712"/>
            <a:ext cx="914400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8;p11">
            <a:extLst>
              <a:ext uri="{FF2B5EF4-FFF2-40B4-BE49-F238E27FC236}">
                <a16:creationId xmlns:a16="http://schemas.microsoft.com/office/drawing/2014/main" id="{B7FC68CA-A82E-40EA-9B20-E95872BB1A9B}"/>
              </a:ext>
            </a:extLst>
          </p:cNvPr>
          <p:cNvSpPr/>
          <p:nvPr/>
        </p:nvSpPr>
        <p:spPr>
          <a:xfrm>
            <a:off x="5449517" y="752856"/>
            <a:ext cx="969264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69;p11">
            <a:extLst>
              <a:ext uri="{FF2B5EF4-FFF2-40B4-BE49-F238E27FC236}">
                <a16:creationId xmlns:a16="http://schemas.microsoft.com/office/drawing/2014/main" id="{474F331F-1EE1-455D-9423-A7243F5C7F05}"/>
              </a:ext>
            </a:extLst>
          </p:cNvPr>
          <p:cNvSpPr/>
          <p:nvPr/>
        </p:nvSpPr>
        <p:spPr>
          <a:xfrm>
            <a:off x="7181546" y="777759"/>
            <a:ext cx="988503" cy="20993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0;p11">
            <a:extLst>
              <a:ext uri="{FF2B5EF4-FFF2-40B4-BE49-F238E27FC236}">
                <a16:creationId xmlns:a16="http://schemas.microsoft.com/office/drawing/2014/main" id="{ED0935DE-5C39-4526-AA71-CEE36981CCFA}"/>
              </a:ext>
            </a:extLst>
          </p:cNvPr>
          <p:cNvSpPr/>
          <p:nvPr/>
        </p:nvSpPr>
        <p:spPr>
          <a:xfrm rot="-10796707">
            <a:off x="6419328" y="1067153"/>
            <a:ext cx="324960" cy="114157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;p11">
            <a:extLst>
              <a:ext uri="{FF2B5EF4-FFF2-40B4-BE49-F238E27FC236}">
                <a16:creationId xmlns:a16="http://schemas.microsoft.com/office/drawing/2014/main" id="{B696001E-319D-4163-BB57-44B0BEA4A8C5}"/>
              </a:ext>
            </a:extLst>
          </p:cNvPr>
          <p:cNvSpPr/>
          <p:nvPr/>
        </p:nvSpPr>
        <p:spPr>
          <a:xfrm rot="10800000" flipH="1">
            <a:off x="6814676" y="1067154"/>
            <a:ext cx="321235" cy="1141569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2;p11">
            <a:extLst>
              <a:ext uri="{FF2B5EF4-FFF2-40B4-BE49-F238E27FC236}">
                <a16:creationId xmlns:a16="http://schemas.microsoft.com/office/drawing/2014/main" id="{5375EAA6-86FC-4FEB-A001-EA746FE69F61}"/>
              </a:ext>
            </a:extLst>
          </p:cNvPr>
          <p:cNvSpPr/>
          <p:nvPr/>
        </p:nvSpPr>
        <p:spPr>
          <a:xfrm>
            <a:off x="4803954" y="1342042"/>
            <a:ext cx="228600" cy="62818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73;p11">
            <a:extLst>
              <a:ext uri="{FF2B5EF4-FFF2-40B4-BE49-F238E27FC236}">
                <a16:creationId xmlns:a16="http://schemas.microsoft.com/office/drawing/2014/main" id="{E66E231D-5173-4674-9665-4A4F54FA0EAC}"/>
              </a:ext>
            </a:extLst>
          </p:cNvPr>
          <p:cNvSpPr/>
          <p:nvPr/>
        </p:nvSpPr>
        <p:spPr>
          <a:xfrm>
            <a:off x="4794964" y="2306703"/>
            <a:ext cx="228600" cy="731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74;p11">
            <a:extLst>
              <a:ext uri="{FF2B5EF4-FFF2-40B4-BE49-F238E27FC236}">
                <a16:creationId xmlns:a16="http://schemas.microsoft.com/office/drawing/2014/main" id="{5C1BB41C-A4DC-4469-A36E-F91E73210994}"/>
              </a:ext>
            </a:extLst>
          </p:cNvPr>
          <p:cNvSpPr/>
          <p:nvPr/>
        </p:nvSpPr>
        <p:spPr>
          <a:xfrm>
            <a:off x="8547897" y="2370157"/>
            <a:ext cx="228600" cy="73152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5;p11">
            <a:extLst>
              <a:ext uri="{FF2B5EF4-FFF2-40B4-BE49-F238E27FC236}">
                <a16:creationId xmlns:a16="http://schemas.microsoft.com/office/drawing/2014/main" id="{28746978-09AB-407F-A30D-6A8A7401356E}"/>
              </a:ext>
            </a:extLst>
          </p:cNvPr>
          <p:cNvSpPr/>
          <p:nvPr/>
        </p:nvSpPr>
        <p:spPr>
          <a:xfrm>
            <a:off x="8556992" y="1403783"/>
            <a:ext cx="228600" cy="63093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76;p11">
            <a:extLst>
              <a:ext uri="{FF2B5EF4-FFF2-40B4-BE49-F238E27FC236}">
                <a16:creationId xmlns:a16="http://schemas.microsoft.com/office/drawing/2014/main" id="{01B6F3F5-AB75-4736-8D11-0F53C091DD03}"/>
              </a:ext>
            </a:extLst>
          </p:cNvPr>
          <p:cNvSpPr/>
          <p:nvPr/>
        </p:nvSpPr>
        <p:spPr>
          <a:xfrm>
            <a:off x="5011288" y="2021521"/>
            <a:ext cx="502920" cy="229497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77;p11">
            <a:extLst>
              <a:ext uri="{FF2B5EF4-FFF2-40B4-BE49-F238E27FC236}">
                <a16:creationId xmlns:a16="http://schemas.microsoft.com/office/drawing/2014/main" id="{601EF5D7-CBCD-4CD7-A500-D0D83266867F}"/>
              </a:ext>
            </a:extLst>
          </p:cNvPr>
          <p:cNvSpPr/>
          <p:nvPr/>
        </p:nvSpPr>
        <p:spPr>
          <a:xfrm>
            <a:off x="8037021" y="2067788"/>
            <a:ext cx="499047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78;p11">
            <a:extLst>
              <a:ext uri="{FF2B5EF4-FFF2-40B4-BE49-F238E27FC236}">
                <a16:creationId xmlns:a16="http://schemas.microsoft.com/office/drawing/2014/main" id="{4C70EBE8-653E-4E0E-8A56-617A6C07BD9B}"/>
              </a:ext>
            </a:extLst>
          </p:cNvPr>
          <p:cNvSpPr/>
          <p:nvPr/>
        </p:nvSpPr>
        <p:spPr>
          <a:xfrm>
            <a:off x="8538804" y="2035931"/>
            <a:ext cx="246788" cy="323892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79;p11">
            <a:extLst>
              <a:ext uri="{FF2B5EF4-FFF2-40B4-BE49-F238E27FC236}">
                <a16:creationId xmlns:a16="http://schemas.microsoft.com/office/drawing/2014/main" id="{43046CA5-139C-44B4-9FB2-A71F71CEB81C}"/>
              </a:ext>
            </a:extLst>
          </p:cNvPr>
          <p:cNvSpPr/>
          <p:nvPr/>
        </p:nvSpPr>
        <p:spPr>
          <a:xfrm>
            <a:off x="4776676" y="1976250"/>
            <a:ext cx="246888" cy="32004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80;p11">
            <a:extLst>
              <a:ext uri="{FF2B5EF4-FFF2-40B4-BE49-F238E27FC236}">
                <a16:creationId xmlns:a16="http://schemas.microsoft.com/office/drawing/2014/main" id="{9E8FE912-3980-413D-91AC-D181A8164EDF}"/>
              </a:ext>
            </a:extLst>
          </p:cNvPr>
          <p:cNvSpPr/>
          <p:nvPr/>
        </p:nvSpPr>
        <p:spPr>
          <a:xfrm>
            <a:off x="4776700" y="2009677"/>
            <a:ext cx="245422" cy="236973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81;p11">
            <a:extLst>
              <a:ext uri="{FF2B5EF4-FFF2-40B4-BE49-F238E27FC236}">
                <a16:creationId xmlns:a16="http://schemas.microsoft.com/office/drawing/2014/main" id="{2B25B3C8-CC4A-4DDA-95CC-B20731B9591C}"/>
              </a:ext>
            </a:extLst>
          </p:cNvPr>
          <p:cNvSpPr/>
          <p:nvPr/>
        </p:nvSpPr>
        <p:spPr>
          <a:xfrm>
            <a:off x="8538803" y="2065676"/>
            <a:ext cx="246788" cy="237744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82;p11">
            <a:extLst>
              <a:ext uri="{FF2B5EF4-FFF2-40B4-BE49-F238E27FC236}">
                <a16:creationId xmlns:a16="http://schemas.microsoft.com/office/drawing/2014/main" id="{3FD8400B-1CD8-435E-A484-3039152CB686}"/>
              </a:ext>
            </a:extLst>
          </p:cNvPr>
          <p:cNvSpPr/>
          <p:nvPr/>
        </p:nvSpPr>
        <p:spPr>
          <a:xfrm>
            <a:off x="4459585" y="4527145"/>
            <a:ext cx="815707" cy="3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Faster RCNN</a:t>
            </a:r>
            <a:endParaRPr sz="1200" b="1" dirty="0"/>
          </a:p>
        </p:txBody>
      </p:sp>
      <p:sp>
        <p:nvSpPr>
          <p:cNvPr id="25" name="Google Shape;83;p11">
            <a:extLst>
              <a:ext uri="{FF2B5EF4-FFF2-40B4-BE49-F238E27FC236}">
                <a16:creationId xmlns:a16="http://schemas.microsoft.com/office/drawing/2014/main" id="{7DB1C1DD-C3C1-4B0E-BE7A-AD5DACD00E56}"/>
              </a:ext>
            </a:extLst>
          </p:cNvPr>
          <p:cNvSpPr/>
          <p:nvPr/>
        </p:nvSpPr>
        <p:spPr>
          <a:xfrm>
            <a:off x="8071241" y="4574152"/>
            <a:ext cx="836419" cy="356487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Faster RCNN</a:t>
            </a:r>
            <a:endParaRPr sz="1200" b="1" dirty="0"/>
          </a:p>
        </p:txBody>
      </p:sp>
      <p:pic>
        <p:nvPicPr>
          <p:cNvPr id="26" name="Google Shape;84;p11">
            <a:extLst>
              <a:ext uri="{FF2B5EF4-FFF2-40B4-BE49-F238E27FC236}">
                <a16:creationId xmlns:a16="http://schemas.microsoft.com/office/drawing/2014/main" id="{DD1C0B44-FB40-4AB4-BACC-107DE04D9D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6067" y="4126112"/>
            <a:ext cx="914400" cy="84124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5;p11">
            <a:extLst>
              <a:ext uri="{FF2B5EF4-FFF2-40B4-BE49-F238E27FC236}">
                <a16:creationId xmlns:a16="http://schemas.microsoft.com/office/drawing/2014/main" id="{C4C633A8-E820-4571-AF04-98344EA3B587}"/>
              </a:ext>
            </a:extLst>
          </p:cNvPr>
          <p:cNvSpPr/>
          <p:nvPr/>
        </p:nvSpPr>
        <p:spPr>
          <a:xfrm>
            <a:off x="4745548" y="3888905"/>
            <a:ext cx="228600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" name="Google Shape;86;p11">
            <a:extLst>
              <a:ext uri="{FF2B5EF4-FFF2-40B4-BE49-F238E27FC236}">
                <a16:creationId xmlns:a16="http://schemas.microsoft.com/office/drawing/2014/main" id="{040E8AFD-85A7-4507-8B1D-A05E8DAACAF4}"/>
              </a:ext>
            </a:extLst>
          </p:cNvPr>
          <p:cNvSpPr/>
          <p:nvPr/>
        </p:nvSpPr>
        <p:spPr>
          <a:xfrm>
            <a:off x="8523263" y="3934073"/>
            <a:ext cx="228600" cy="64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7;p11">
            <a:extLst>
              <a:ext uri="{FF2B5EF4-FFF2-40B4-BE49-F238E27FC236}">
                <a16:creationId xmlns:a16="http://schemas.microsoft.com/office/drawing/2014/main" id="{8B8F0EAA-B5BC-4900-9C14-9C4D8ADCA1C8}"/>
              </a:ext>
            </a:extLst>
          </p:cNvPr>
          <p:cNvSpPr/>
          <p:nvPr/>
        </p:nvSpPr>
        <p:spPr>
          <a:xfrm>
            <a:off x="5273524" y="4583281"/>
            <a:ext cx="942542" cy="22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88;p11">
            <a:extLst>
              <a:ext uri="{FF2B5EF4-FFF2-40B4-BE49-F238E27FC236}">
                <a16:creationId xmlns:a16="http://schemas.microsoft.com/office/drawing/2014/main" id="{BC26FF9D-631A-4D48-B656-C4B50603371B}"/>
              </a:ext>
            </a:extLst>
          </p:cNvPr>
          <p:cNvSpPr/>
          <p:nvPr/>
        </p:nvSpPr>
        <p:spPr>
          <a:xfrm>
            <a:off x="7118602" y="4593227"/>
            <a:ext cx="952200" cy="229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92;p11">
            <a:extLst>
              <a:ext uri="{FF2B5EF4-FFF2-40B4-BE49-F238E27FC236}">
                <a16:creationId xmlns:a16="http://schemas.microsoft.com/office/drawing/2014/main" id="{FB0ABEAE-AA2F-47AC-9A6F-CB1CF29DF579}"/>
              </a:ext>
            </a:extLst>
          </p:cNvPr>
          <p:cNvSpPr txBox="1"/>
          <p:nvPr/>
        </p:nvSpPr>
        <p:spPr>
          <a:xfrm>
            <a:off x="6300361" y="3853728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Detection</a:t>
            </a:r>
            <a:endParaRPr sz="1000" dirty="0"/>
          </a:p>
        </p:txBody>
      </p:sp>
      <p:sp>
        <p:nvSpPr>
          <p:cNvPr id="35" name="Google Shape;93;p11">
            <a:extLst>
              <a:ext uri="{FF2B5EF4-FFF2-40B4-BE49-F238E27FC236}">
                <a16:creationId xmlns:a16="http://schemas.microsoft.com/office/drawing/2014/main" id="{407368DF-947B-410E-BEB1-1E0D0AD6C291}"/>
              </a:ext>
            </a:extLst>
          </p:cNvPr>
          <p:cNvSpPr txBox="1"/>
          <p:nvPr/>
        </p:nvSpPr>
        <p:spPr>
          <a:xfrm>
            <a:off x="4866773" y="3984953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Fused Images</a:t>
            </a:r>
            <a:endParaRPr sz="1000" dirty="0"/>
          </a:p>
        </p:txBody>
      </p:sp>
      <p:sp>
        <p:nvSpPr>
          <p:cNvPr id="36" name="Google Shape;94;p11">
            <a:extLst>
              <a:ext uri="{FF2B5EF4-FFF2-40B4-BE49-F238E27FC236}">
                <a16:creationId xmlns:a16="http://schemas.microsoft.com/office/drawing/2014/main" id="{A82523EB-1BDD-44B6-AD86-8F199961B3F9}"/>
              </a:ext>
            </a:extLst>
          </p:cNvPr>
          <p:cNvSpPr txBox="1"/>
          <p:nvPr/>
        </p:nvSpPr>
        <p:spPr>
          <a:xfrm>
            <a:off x="8634961" y="4030121"/>
            <a:ext cx="7425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Fused Images</a:t>
            </a:r>
            <a:endParaRPr sz="1000" dirty="0"/>
          </a:p>
        </p:txBody>
      </p:sp>
      <p:pic>
        <p:nvPicPr>
          <p:cNvPr id="37" name="Google Shape;95;p11">
            <a:extLst>
              <a:ext uri="{FF2B5EF4-FFF2-40B4-BE49-F238E27FC236}">
                <a16:creationId xmlns:a16="http://schemas.microsoft.com/office/drawing/2014/main" id="{7A835974-8EC5-4EA1-8FE4-E9B4117C0C3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8863" y="3837129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96;p11">
            <a:extLst>
              <a:ext uri="{FF2B5EF4-FFF2-40B4-BE49-F238E27FC236}">
                <a16:creationId xmlns:a16="http://schemas.microsoft.com/office/drawing/2014/main" id="{CDBFD290-DC97-4E32-9200-779866DB3C5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5291" y="3829497"/>
            <a:ext cx="1243950" cy="109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97;p11">
            <a:extLst>
              <a:ext uri="{FF2B5EF4-FFF2-40B4-BE49-F238E27FC236}">
                <a16:creationId xmlns:a16="http://schemas.microsoft.com/office/drawing/2014/main" id="{432B3213-AC75-459B-8D89-CDCCE186557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989" y="510513"/>
            <a:ext cx="1205081" cy="1101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98;p11">
            <a:extLst>
              <a:ext uri="{FF2B5EF4-FFF2-40B4-BE49-F238E27FC236}">
                <a16:creationId xmlns:a16="http://schemas.microsoft.com/office/drawing/2014/main" id="{07979ACC-4ADC-4208-A943-2E1BEE9903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86519" y="510789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9;p11">
            <a:extLst>
              <a:ext uri="{FF2B5EF4-FFF2-40B4-BE49-F238E27FC236}">
                <a16:creationId xmlns:a16="http://schemas.microsoft.com/office/drawing/2014/main" id="{2C68AC80-5E94-4719-AE12-0239C9F59F7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15291" y="510151"/>
            <a:ext cx="1243950" cy="10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100;p11">
            <a:extLst>
              <a:ext uri="{FF2B5EF4-FFF2-40B4-BE49-F238E27FC236}">
                <a16:creationId xmlns:a16="http://schemas.microsoft.com/office/drawing/2014/main" id="{82303186-A03C-4A99-AD6D-C736C69AB8F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276" y="3832197"/>
            <a:ext cx="1233062" cy="109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01;p11">
            <a:extLst>
              <a:ext uri="{FF2B5EF4-FFF2-40B4-BE49-F238E27FC236}">
                <a16:creationId xmlns:a16="http://schemas.microsoft.com/office/drawing/2014/main" id="{FC1694D6-8F30-4165-A3A9-DCF5098056E7}"/>
              </a:ext>
            </a:extLst>
          </p:cNvPr>
          <p:cNvSpPr txBox="1"/>
          <p:nvPr/>
        </p:nvSpPr>
        <p:spPr>
          <a:xfrm>
            <a:off x="343381" y="225151"/>
            <a:ext cx="3079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Saliency Map using OpenCV</a:t>
            </a:r>
            <a:endParaRPr dirty="0"/>
          </a:p>
        </p:txBody>
      </p:sp>
      <p:sp>
        <p:nvSpPr>
          <p:cNvPr id="48" name="Google Shape;106;p11">
            <a:extLst>
              <a:ext uri="{FF2B5EF4-FFF2-40B4-BE49-F238E27FC236}">
                <a16:creationId xmlns:a16="http://schemas.microsoft.com/office/drawing/2014/main" id="{564AFE9E-83F6-40A3-B5D6-8BD5C6678A02}"/>
              </a:ext>
            </a:extLst>
          </p:cNvPr>
          <p:cNvSpPr txBox="1"/>
          <p:nvPr/>
        </p:nvSpPr>
        <p:spPr>
          <a:xfrm>
            <a:off x="112989" y="3514997"/>
            <a:ext cx="3079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/>
              <a:t>Saliency Map from Deep Network</a:t>
            </a:r>
            <a:endParaRPr dirty="0"/>
          </a:p>
        </p:txBody>
      </p:sp>
      <p:sp>
        <p:nvSpPr>
          <p:cNvPr id="50" name="Google Shape;108;p11">
            <a:extLst>
              <a:ext uri="{FF2B5EF4-FFF2-40B4-BE49-F238E27FC236}">
                <a16:creationId xmlns:a16="http://schemas.microsoft.com/office/drawing/2014/main" id="{38860253-3036-4A59-8271-2D9D80488DBF}"/>
              </a:ext>
            </a:extLst>
          </p:cNvPr>
          <p:cNvSpPr txBox="1"/>
          <p:nvPr/>
        </p:nvSpPr>
        <p:spPr>
          <a:xfrm>
            <a:off x="3036433" y="217190"/>
            <a:ext cx="1920000" cy="3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Fused Image</a:t>
            </a:r>
            <a:endParaRPr dirty="0"/>
          </a:p>
        </p:txBody>
      </p:sp>
      <p:sp>
        <p:nvSpPr>
          <p:cNvPr id="51" name="Google Shape;109;p11">
            <a:extLst>
              <a:ext uri="{FF2B5EF4-FFF2-40B4-BE49-F238E27FC236}">
                <a16:creationId xmlns:a16="http://schemas.microsoft.com/office/drawing/2014/main" id="{19F1C6D1-E4CF-48B1-A23D-47813F954E22}"/>
              </a:ext>
            </a:extLst>
          </p:cNvPr>
          <p:cNvSpPr txBox="1"/>
          <p:nvPr/>
        </p:nvSpPr>
        <p:spPr>
          <a:xfrm>
            <a:off x="3036433" y="3539481"/>
            <a:ext cx="19200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Fused Image</a:t>
            </a:r>
            <a:endParaRPr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8ACB98-D8BD-4F5F-BD2B-B6C7F3B6CD30}"/>
              </a:ext>
            </a:extLst>
          </p:cNvPr>
          <p:cNvSpPr txBox="1"/>
          <p:nvPr/>
        </p:nvSpPr>
        <p:spPr>
          <a:xfrm>
            <a:off x="100977" y="-95890"/>
            <a:ext cx="2470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Methods</a:t>
            </a:r>
          </a:p>
        </p:txBody>
      </p:sp>
      <p:pic>
        <p:nvPicPr>
          <p:cNvPr id="53" name="Google Shape;102;p11">
            <a:extLst>
              <a:ext uri="{FF2B5EF4-FFF2-40B4-BE49-F238E27FC236}">
                <a16:creationId xmlns:a16="http://schemas.microsoft.com/office/drawing/2014/main" id="{DB2F80CB-B994-45D4-9BF8-E23B8F8D9B0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3315" y="2019702"/>
            <a:ext cx="1243950" cy="72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03;p11">
            <a:extLst>
              <a:ext uri="{FF2B5EF4-FFF2-40B4-BE49-F238E27FC236}">
                <a16:creationId xmlns:a16="http://schemas.microsoft.com/office/drawing/2014/main" id="{39B41E0E-9928-4235-A70B-05EEB99ED46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34989" y="2027952"/>
            <a:ext cx="1285882" cy="74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4;p11">
            <a:extLst>
              <a:ext uri="{FF2B5EF4-FFF2-40B4-BE49-F238E27FC236}">
                <a16:creationId xmlns:a16="http://schemas.microsoft.com/office/drawing/2014/main" id="{EFF99BF3-0EE3-49D8-AB0D-50DCE0C8E19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5790" y="2831451"/>
            <a:ext cx="1243950" cy="72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05;p11">
            <a:extLst>
              <a:ext uri="{FF2B5EF4-FFF2-40B4-BE49-F238E27FC236}">
                <a16:creationId xmlns:a16="http://schemas.microsoft.com/office/drawing/2014/main" id="{0984CB61-BE34-4D14-8639-861B71E9DC19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3315" y="2819856"/>
            <a:ext cx="1243950" cy="73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107;p11">
            <a:extLst>
              <a:ext uri="{FF2B5EF4-FFF2-40B4-BE49-F238E27FC236}">
                <a16:creationId xmlns:a16="http://schemas.microsoft.com/office/drawing/2014/main" id="{EE399EC6-E1B3-4B84-B3BA-CD3181020780}"/>
              </a:ext>
            </a:extLst>
          </p:cNvPr>
          <p:cNvSpPr txBox="1"/>
          <p:nvPr/>
        </p:nvSpPr>
        <p:spPr>
          <a:xfrm>
            <a:off x="906697" y="1628337"/>
            <a:ext cx="2026200" cy="7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Dataset</a:t>
            </a:r>
            <a:endParaRPr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62F219-D35A-4707-ABC9-0E20A1E848B5}"/>
              </a:ext>
            </a:extLst>
          </p:cNvPr>
          <p:cNvSpPr txBox="1"/>
          <p:nvPr/>
        </p:nvSpPr>
        <p:spPr>
          <a:xfrm>
            <a:off x="1252247" y="890868"/>
            <a:ext cx="265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3CBD9FA-9F16-4BFA-9A13-52ACB14AC779}"/>
              </a:ext>
            </a:extLst>
          </p:cNvPr>
          <p:cNvSpPr/>
          <p:nvPr/>
        </p:nvSpPr>
        <p:spPr>
          <a:xfrm>
            <a:off x="1284257" y="424113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+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8B77B8-CB43-41D1-B840-8D5833E8D40D}"/>
              </a:ext>
            </a:extLst>
          </p:cNvPr>
          <p:cNvCxnSpPr>
            <a:stCxn id="40" idx="3"/>
            <a:endCxn id="41" idx="1"/>
          </p:cNvCxnSpPr>
          <p:nvPr/>
        </p:nvCxnSpPr>
        <p:spPr>
          <a:xfrm flipV="1">
            <a:off x="2730469" y="1056026"/>
            <a:ext cx="284822" cy="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2F6BD5-88B4-467C-B75A-B53D540C533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2782813" y="4378072"/>
            <a:ext cx="232478" cy="4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E1F0683-0889-43B4-8EE2-4244A47E5B92}"/>
              </a:ext>
            </a:extLst>
          </p:cNvPr>
          <p:cNvSpPr txBox="1"/>
          <p:nvPr/>
        </p:nvSpPr>
        <p:spPr>
          <a:xfrm>
            <a:off x="1622709" y="1792640"/>
            <a:ext cx="2636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Saliency Mask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4EC55B0-74DD-478B-AA67-CCABFBAD4C1F}"/>
              </a:ext>
            </a:extLst>
          </p:cNvPr>
          <p:cNvSpPr txBox="1"/>
          <p:nvPr/>
        </p:nvSpPr>
        <p:spPr>
          <a:xfrm>
            <a:off x="162153" y="1785576"/>
            <a:ext cx="14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Image</a:t>
            </a:r>
          </a:p>
        </p:txBody>
      </p:sp>
    </p:spTree>
    <p:extLst>
      <p:ext uri="{BB962C8B-B14F-4D97-AF65-F5344CB8AC3E}">
        <p14:creationId xmlns:p14="http://schemas.microsoft.com/office/powerpoint/2010/main" val="940334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59" grpId="0"/>
      <p:bldP spid="65" grpId="0"/>
      <p:bldP spid="90" grpId="0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063589" y="4869657"/>
            <a:ext cx="2057400" cy="273844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2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49" name="Title 14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Motivation and Acquisition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1" y="1645264"/>
            <a:ext cx="1603042" cy="1596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81" y="1911786"/>
            <a:ext cx="1011130" cy="10074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888" y="3231635"/>
                <a:ext cx="704424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charset="0"/>
                            </a:rPr>
                            <m:t>𝑥</m:t>
                          </m:r>
                        </m:e>
                      </m:acc>
                      <m:r>
                        <a:rPr lang="en-US" sz="21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1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</a:rPr>
                        <m:t>(</m:t>
                      </m:r>
                      <m:r>
                        <a:rPr lang="en-US" sz="1050" i="1">
                          <a:latin typeface="Cambria Math" charset="0"/>
                        </a:rPr>
                        <m:t>𝑢𝑛𝑘𝑛𝑜𝑤𝑛</m:t>
                      </m:r>
                      <m:r>
                        <a:rPr lang="en-US" sz="105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88" y="3231635"/>
                <a:ext cx="704424" cy="484748"/>
              </a:xfrm>
              <a:prstGeom prst="rect">
                <a:avLst/>
              </a:prstGeom>
              <a:blipFill>
                <a:blip r:embed="rId5"/>
                <a:stretch>
                  <a:fillRect l="-6957" t="-20000" r="-1826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405" y="1635245"/>
            <a:ext cx="1655516" cy="159639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137138" y="1635245"/>
            <a:ext cx="160020" cy="1596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" name="Oval 9"/>
          <p:cNvSpPr/>
          <p:nvPr/>
        </p:nvSpPr>
        <p:spPr>
          <a:xfrm>
            <a:off x="2222709" y="1635245"/>
            <a:ext cx="160020" cy="15963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11" name="Straight Arrow Connector 10"/>
          <p:cNvCxnSpPr>
            <a:stCxn id="7" idx="3"/>
            <a:endCxn id="12" idx="2"/>
          </p:cNvCxnSpPr>
          <p:nvPr/>
        </p:nvCxnSpPr>
        <p:spPr>
          <a:xfrm flipV="1">
            <a:off x="1099312" y="2433440"/>
            <a:ext cx="1123399" cy="10405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6"/>
          </p:cNvCxnSpPr>
          <p:nvPr/>
        </p:nvCxnSpPr>
        <p:spPr>
          <a:xfrm>
            <a:off x="5297158" y="2433440"/>
            <a:ext cx="6197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 rot="16200000">
            <a:off x="3638594" y="2318525"/>
            <a:ext cx="326513" cy="3040380"/>
          </a:xfrm>
          <a:prstGeom prst="leftBrace">
            <a:avLst>
              <a:gd name="adj1" fmla="val 7367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14" name="Straight Arrow Connector 13"/>
          <p:cNvCxnSpPr>
            <a:stCxn id="12" idx="6"/>
            <a:endCxn id="10" idx="1"/>
          </p:cNvCxnSpPr>
          <p:nvPr/>
        </p:nvCxnSpPr>
        <p:spPr>
          <a:xfrm>
            <a:off x="2382729" y="2433440"/>
            <a:ext cx="5256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  <a:endCxn id="11" idx="2"/>
          </p:cNvCxnSpPr>
          <p:nvPr/>
        </p:nvCxnSpPr>
        <p:spPr>
          <a:xfrm>
            <a:off x="4563925" y="2433440"/>
            <a:ext cx="5732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62322" y="4001972"/>
            <a:ext cx="18025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Fourier Plane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786327" y="3230276"/>
                <a:ext cx="1828799" cy="4847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charset="0"/>
                        </a:rPr>
                        <m:t>𝐻</m:t>
                      </m:r>
                      <m:r>
                        <a:rPr lang="en-US" sz="21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1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</a:rPr>
                        <m:t>(</m:t>
                      </m:r>
                      <m:r>
                        <a:rPr lang="en-US" sz="1050" i="1">
                          <a:latin typeface="Cambria Math"/>
                        </a:rPr>
                        <m:t>𝑘𝑛𝑜𝑤𝑛</m:t>
                      </m:r>
                      <m:r>
                        <a:rPr lang="en-US" sz="1050" i="1">
                          <a:latin typeface="Cambria Math"/>
                        </a:rPr>
                        <m:t> </m:t>
                      </m:r>
                      <m:r>
                        <a:rPr lang="en-US" sz="1050" i="1">
                          <a:latin typeface="Cambria Math" charset="0"/>
                        </a:rPr>
                        <m:t>𝑟𝑎𝑛𝑑𝑜𝑚</m:t>
                      </m:r>
                      <m:r>
                        <a:rPr lang="en-US" sz="1050" i="1">
                          <a:latin typeface="Cambria Math" charset="0"/>
                        </a:rPr>
                        <m:t> </m:t>
                      </m:r>
                      <m:r>
                        <a:rPr lang="en-US" sz="1050" i="1">
                          <a:latin typeface="Cambria Math" charset="0"/>
                        </a:rPr>
                        <m:t>𝑚𝑎𝑠𝑘</m:t>
                      </m:r>
                      <m:r>
                        <a:rPr lang="en-US" sz="105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327" y="3230276"/>
                <a:ext cx="1828799" cy="484748"/>
              </a:xfrm>
              <a:prstGeom prst="rect">
                <a:avLst/>
              </a:prstGeom>
              <a:blipFill>
                <a:blip r:embed="rId7"/>
                <a:stretch>
                  <a:fillRect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59568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9" name="Rectangle 18"/>
          <p:cNvSpPr/>
          <p:nvPr/>
        </p:nvSpPr>
        <p:spPr>
          <a:xfrm>
            <a:off x="60711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0" name="Rectangle 19"/>
          <p:cNvSpPr/>
          <p:nvPr/>
        </p:nvSpPr>
        <p:spPr>
          <a:xfrm>
            <a:off x="61854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1" name="Rectangle 20"/>
          <p:cNvSpPr/>
          <p:nvPr/>
        </p:nvSpPr>
        <p:spPr>
          <a:xfrm>
            <a:off x="62997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2" name="Rectangle 21"/>
          <p:cNvSpPr/>
          <p:nvPr/>
        </p:nvSpPr>
        <p:spPr>
          <a:xfrm>
            <a:off x="64140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3" name="Rectangle 22"/>
          <p:cNvSpPr/>
          <p:nvPr/>
        </p:nvSpPr>
        <p:spPr>
          <a:xfrm>
            <a:off x="65283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4" name="Rectangle 23"/>
          <p:cNvSpPr/>
          <p:nvPr/>
        </p:nvSpPr>
        <p:spPr>
          <a:xfrm>
            <a:off x="66426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5" name="Rectangle 24"/>
          <p:cNvSpPr/>
          <p:nvPr/>
        </p:nvSpPr>
        <p:spPr>
          <a:xfrm>
            <a:off x="67569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6" name="Rectangle 25"/>
          <p:cNvSpPr/>
          <p:nvPr/>
        </p:nvSpPr>
        <p:spPr>
          <a:xfrm>
            <a:off x="6871282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7" name="Rectangle 26"/>
          <p:cNvSpPr/>
          <p:nvPr/>
        </p:nvSpPr>
        <p:spPr>
          <a:xfrm>
            <a:off x="6986987" y="194316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8" name="Rectangle 27"/>
          <p:cNvSpPr/>
          <p:nvPr/>
        </p:nvSpPr>
        <p:spPr>
          <a:xfrm>
            <a:off x="59568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29" name="Rectangle 28"/>
          <p:cNvSpPr/>
          <p:nvPr/>
        </p:nvSpPr>
        <p:spPr>
          <a:xfrm>
            <a:off x="60711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0" name="Rectangle 29"/>
          <p:cNvSpPr/>
          <p:nvPr/>
        </p:nvSpPr>
        <p:spPr>
          <a:xfrm>
            <a:off x="61854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1" name="Rectangle 30"/>
          <p:cNvSpPr/>
          <p:nvPr/>
        </p:nvSpPr>
        <p:spPr>
          <a:xfrm>
            <a:off x="62997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2" name="Rectangle 31"/>
          <p:cNvSpPr/>
          <p:nvPr/>
        </p:nvSpPr>
        <p:spPr>
          <a:xfrm>
            <a:off x="64140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3" name="Rectangle 32"/>
          <p:cNvSpPr/>
          <p:nvPr/>
        </p:nvSpPr>
        <p:spPr>
          <a:xfrm>
            <a:off x="65283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4" name="Rectangle 33"/>
          <p:cNvSpPr/>
          <p:nvPr/>
        </p:nvSpPr>
        <p:spPr>
          <a:xfrm>
            <a:off x="66426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5" name="Rectangle 34"/>
          <p:cNvSpPr/>
          <p:nvPr/>
        </p:nvSpPr>
        <p:spPr>
          <a:xfrm>
            <a:off x="67569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6" name="Rectangle 35"/>
          <p:cNvSpPr/>
          <p:nvPr/>
        </p:nvSpPr>
        <p:spPr>
          <a:xfrm>
            <a:off x="6871282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7" name="Rectangle 36"/>
          <p:cNvSpPr/>
          <p:nvPr/>
        </p:nvSpPr>
        <p:spPr>
          <a:xfrm>
            <a:off x="6986987" y="2047220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8" name="Rectangle 37"/>
          <p:cNvSpPr/>
          <p:nvPr/>
        </p:nvSpPr>
        <p:spPr>
          <a:xfrm>
            <a:off x="59568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39" name="Rectangle 38"/>
          <p:cNvSpPr/>
          <p:nvPr/>
        </p:nvSpPr>
        <p:spPr>
          <a:xfrm>
            <a:off x="60711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0" name="Rectangle 39"/>
          <p:cNvSpPr/>
          <p:nvPr/>
        </p:nvSpPr>
        <p:spPr>
          <a:xfrm>
            <a:off x="61854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1" name="Rectangle 40"/>
          <p:cNvSpPr/>
          <p:nvPr/>
        </p:nvSpPr>
        <p:spPr>
          <a:xfrm>
            <a:off x="62997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2" name="Rectangle 41"/>
          <p:cNvSpPr/>
          <p:nvPr/>
        </p:nvSpPr>
        <p:spPr>
          <a:xfrm>
            <a:off x="64140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3" name="Rectangle 42"/>
          <p:cNvSpPr/>
          <p:nvPr/>
        </p:nvSpPr>
        <p:spPr>
          <a:xfrm>
            <a:off x="65283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4" name="Rectangle 43"/>
          <p:cNvSpPr/>
          <p:nvPr/>
        </p:nvSpPr>
        <p:spPr>
          <a:xfrm>
            <a:off x="66426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5" name="Rectangle 44"/>
          <p:cNvSpPr/>
          <p:nvPr/>
        </p:nvSpPr>
        <p:spPr>
          <a:xfrm>
            <a:off x="67569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6" name="Rectangle 45"/>
          <p:cNvSpPr/>
          <p:nvPr/>
        </p:nvSpPr>
        <p:spPr>
          <a:xfrm>
            <a:off x="6871282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7" name="Rectangle 46"/>
          <p:cNvSpPr/>
          <p:nvPr/>
        </p:nvSpPr>
        <p:spPr>
          <a:xfrm>
            <a:off x="6986987" y="2151272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8" name="Rectangle 47"/>
          <p:cNvSpPr/>
          <p:nvPr/>
        </p:nvSpPr>
        <p:spPr>
          <a:xfrm>
            <a:off x="59568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49" name="Rectangle 48"/>
          <p:cNvSpPr/>
          <p:nvPr/>
        </p:nvSpPr>
        <p:spPr>
          <a:xfrm>
            <a:off x="60711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0" name="Rectangle 49"/>
          <p:cNvSpPr/>
          <p:nvPr/>
        </p:nvSpPr>
        <p:spPr>
          <a:xfrm>
            <a:off x="61854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1" name="Rectangle 50"/>
          <p:cNvSpPr/>
          <p:nvPr/>
        </p:nvSpPr>
        <p:spPr>
          <a:xfrm>
            <a:off x="62997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2" name="Rectangle 51"/>
          <p:cNvSpPr/>
          <p:nvPr/>
        </p:nvSpPr>
        <p:spPr>
          <a:xfrm>
            <a:off x="64140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3" name="Rectangle 52"/>
          <p:cNvSpPr/>
          <p:nvPr/>
        </p:nvSpPr>
        <p:spPr>
          <a:xfrm>
            <a:off x="65283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4" name="Rectangle 53"/>
          <p:cNvSpPr/>
          <p:nvPr/>
        </p:nvSpPr>
        <p:spPr>
          <a:xfrm>
            <a:off x="66426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5" name="Rectangle 54"/>
          <p:cNvSpPr/>
          <p:nvPr/>
        </p:nvSpPr>
        <p:spPr>
          <a:xfrm>
            <a:off x="67569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6" name="Rectangle 55"/>
          <p:cNvSpPr/>
          <p:nvPr/>
        </p:nvSpPr>
        <p:spPr>
          <a:xfrm>
            <a:off x="6871282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7" name="Rectangle 56"/>
          <p:cNvSpPr/>
          <p:nvPr/>
        </p:nvSpPr>
        <p:spPr>
          <a:xfrm>
            <a:off x="6986987" y="2255324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8" name="Rectangle 57"/>
          <p:cNvSpPr/>
          <p:nvPr/>
        </p:nvSpPr>
        <p:spPr>
          <a:xfrm>
            <a:off x="59568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59" name="Rectangle 58"/>
          <p:cNvSpPr/>
          <p:nvPr/>
        </p:nvSpPr>
        <p:spPr>
          <a:xfrm>
            <a:off x="60711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0" name="Rectangle 59"/>
          <p:cNvSpPr/>
          <p:nvPr/>
        </p:nvSpPr>
        <p:spPr>
          <a:xfrm>
            <a:off x="61854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1" name="Rectangle 60"/>
          <p:cNvSpPr/>
          <p:nvPr/>
        </p:nvSpPr>
        <p:spPr>
          <a:xfrm>
            <a:off x="62997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2" name="Rectangle 61"/>
          <p:cNvSpPr/>
          <p:nvPr/>
        </p:nvSpPr>
        <p:spPr>
          <a:xfrm>
            <a:off x="64140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3" name="Rectangle 62"/>
          <p:cNvSpPr/>
          <p:nvPr/>
        </p:nvSpPr>
        <p:spPr>
          <a:xfrm>
            <a:off x="65283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4" name="Rectangle 63"/>
          <p:cNvSpPr/>
          <p:nvPr/>
        </p:nvSpPr>
        <p:spPr>
          <a:xfrm>
            <a:off x="66426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5" name="Rectangle 64"/>
          <p:cNvSpPr/>
          <p:nvPr/>
        </p:nvSpPr>
        <p:spPr>
          <a:xfrm>
            <a:off x="67569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6" name="Rectangle 65"/>
          <p:cNvSpPr/>
          <p:nvPr/>
        </p:nvSpPr>
        <p:spPr>
          <a:xfrm>
            <a:off x="6871282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7" name="Rectangle 66"/>
          <p:cNvSpPr/>
          <p:nvPr/>
        </p:nvSpPr>
        <p:spPr>
          <a:xfrm>
            <a:off x="6986987" y="2359376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8" name="Rectangle 67"/>
          <p:cNvSpPr/>
          <p:nvPr/>
        </p:nvSpPr>
        <p:spPr>
          <a:xfrm>
            <a:off x="59568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69" name="Rectangle 68"/>
          <p:cNvSpPr/>
          <p:nvPr/>
        </p:nvSpPr>
        <p:spPr>
          <a:xfrm>
            <a:off x="60711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0" name="Rectangle 69"/>
          <p:cNvSpPr/>
          <p:nvPr/>
        </p:nvSpPr>
        <p:spPr>
          <a:xfrm>
            <a:off x="61854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1" name="Rectangle 70"/>
          <p:cNvSpPr/>
          <p:nvPr/>
        </p:nvSpPr>
        <p:spPr>
          <a:xfrm>
            <a:off x="62997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2" name="Rectangle 71"/>
          <p:cNvSpPr/>
          <p:nvPr/>
        </p:nvSpPr>
        <p:spPr>
          <a:xfrm>
            <a:off x="64140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3" name="Rectangle 72"/>
          <p:cNvSpPr/>
          <p:nvPr/>
        </p:nvSpPr>
        <p:spPr>
          <a:xfrm>
            <a:off x="65283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4" name="Rectangle 73"/>
          <p:cNvSpPr/>
          <p:nvPr/>
        </p:nvSpPr>
        <p:spPr>
          <a:xfrm>
            <a:off x="66426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5" name="Rectangle 74"/>
          <p:cNvSpPr/>
          <p:nvPr/>
        </p:nvSpPr>
        <p:spPr>
          <a:xfrm>
            <a:off x="67569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6" name="Rectangle 75"/>
          <p:cNvSpPr/>
          <p:nvPr/>
        </p:nvSpPr>
        <p:spPr>
          <a:xfrm>
            <a:off x="6871282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7" name="Rectangle 76"/>
          <p:cNvSpPr/>
          <p:nvPr/>
        </p:nvSpPr>
        <p:spPr>
          <a:xfrm>
            <a:off x="6986987" y="2463428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8" name="Rectangle 77"/>
          <p:cNvSpPr/>
          <p:nvPr/>
        </p:nvSpPr>
        <p:spPr>
          <a:xfrm>
            <a:off x="59593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79" name="Rectangle 78"/>
          <p:cNvSpPr/>
          <p:nvPr/>
        </p:nvSpPr>
        <p:spPr>
          <a:xfrm>
            <a:off x="60736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0" name="Rectangle 79"/>
          <p:cNvSpPr/>
          <p:nvPr/>
        </p:nvSpPr>
        <p:spPr>
          <a:xfrm>
            <a:off x="61879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1" name="Rectangle 80"/>
          <p:cNvSpPr/>
          <p:nvPr/>
        </p:nvSpPr>
        <p:spPr>
          <a:xfrm>
            <a:off x="63022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2" name="Rectangle 81"/>
          <p:cNvSpPr/>
          <p:nvPr/>
        </p:nvSpPr>
        <p:spPr>
          <a:xfrm>
            <a:off x="64165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3" name="Rectangle 82"/>
          <p:cNvSpPr/>
          <p:nvPr/>
        </p:nvSpPr>
        <p:spPr>
          <a:xfrm>
            <a:off x="65308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4" name="Rectangle 83"/>
          <p:cNvSpPr/>
          <p:nvPr/>
        </p:nvSpPr>
        <p:spPr>
          <a:xfrm>
            <a:off x="66451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5" name="Rectangle 84"/>
          <p:cNvSpPr/>
          <p:nvPr/>
        </p:nvSpPr>
        <p:spPr>
          <a:xfrm>
            <a:off x="67594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6" name="Rectangle 85"/>
          <p:cNvSpPr/>
          <p:nvPr/>
        </p:nvSpPr>
        <p:spPr>
          <a:xfrm>
            <a:off x="6873704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7" name="Rectangle 86"/>
          <p:cNvSpPr/>
          <p:nvPr/>
        </p:nvSpPr>
        <p:spPr>
          <a:xfrm>
            <a:off x="6989409" y="2565013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8" name="Rectangle 87"/>
          <p:cNvSpPr/>
          <p:nvPr/>
        </p:nvSpPr>
        <p:spPr>
          <a:xfrm>
            <a:off x="59593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89" name="Rectangle 88"/>
          <p:cNvSpPr/>
          <p:nvPr/>
        </p:nvSpPr>
        <p:spPr>
          <a:xfrm>
            <a:off x="60736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0" name="Rectangle 89"/>
          <p:cNvSpPr/>
          <p:nvPr/>
        </p:nvSpPr>
        <p:spPr>
          <a:xfrm>
            <a:off x="61879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1" name="Rectangle 90"/>
          <p:cNvSpPr/>
          <p:nvPr/>
        </p:nvSpPr>
        <p:spPr>
          <a:xfrm>
            <a:off x="63022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2" name="Rectangle 91"/>
          <p:cNvSpPr/>
          <p:nvPr/>
        </p:nvSpPr>
        <p:spPr>
          <a:xfrm>
            <a:off x="64165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3" name="Rectangle 92"/>
          <p:cNvSpPr/>
          <p:nvPr/>
        </p:nvSpPr>
        <p:spPr>
          <a:xfrm>
            <a:off x="65308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4" name="Rectangle 93"/>
          <p:cNvSpPr/>
          <p:nvPr/>
        </p:nvSpPr>
        <p:spPr>
          <a:xfrm>
            <a:off x="66451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5" name="Rectangle 94"/>
          <p:cNvSpPr/>
          <p:nvPr/>
        </p:nvSpPr>
        <p:spPr>
          <a:xfrm>
            <a:off x="67594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6" name="Rectangle 95"/>
          <p:cNvSpPr/>
          <p:nvPr/>
        </p:nvSpPr>
        <p:spPr>
          <a:xfrm>
            <a:off x="6873704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7" name="Rectangle 96"/>
          <p:cNvSpPr/>
          <p:nvPr/>
        </p:nvSpPr>
        <p:spPr>
          <a:xfrm>
            <a:off x="6989409" y="2669065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8" name="Rectangle 97"/>
          <p:cNvSpPr/>
          <p:nvPr/>
        </p:nvSpPr>
        <p:spPr>
          <a:xfrm>
            <a:off x="59593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99" name="Rectangle 98"/>
          <p:cNvSpPr/>
          <p:nvPr/>
        </p:nvSpPr>
        <p:spPr>
          <a:xfrm>
            <a:off x="60736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0" name="Rectangle 99"/>
          <p:cNvSpPr/>
          <p:nvPr/>
        </p:nvSpPr>
        <p:spPr>
          <a:xfrm>
            <a:off x="61879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1" name="Rectangle 100"/>
          <p:cNvSpPr/>
          <p:nvPr/>
        </p:nvSpPr>
        <p:spPr>
          <a:xfrm>
            <a:off x="63022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2" name="Rectangle 101"/>
          <p:cNvSpPr/>
          <p:nvPr/>
        </p:nvSpPr>
        <p:spPr>
          <a:xfrm>
            <a:off x="64165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3" name="Rectangle 102"/>
          <p:cNvSpPr/>
          <p:nvPr/>
        </p:nvSpPr>
        <p:spPr>
          <a:xfrm>
            <a:off x="65308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4" name="Rectangle 103"/>
          <p:cNvSpPr/>
          <p:nvPr/>
        </p:nvSpPr>
        <p:spPr>
          <a:xfrm>
            <a:off x="66451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5" name="Rectangle 104"/>
          <p:cNvSpPr/>
          <p:nvPr/>
        </p:nvSpPr>
        <p:spPr>
          <a:xfrm>
            <a:off x="67594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6" name="Rectangle 105"/>
          <p:cNvSpPr/>
          <p:nvPr/>
        </p:nvSpPr>
        <p:spPr>
          <a:xfrm>
            <a:off x="6873704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7" name="Rectangle 106"/>
          <p:cNvSpPr/>
          <p:nvPr/>
        </p:nvSpPr>
        <p:spPr>
          <a:xfrm>
            <a:off x="6989409" y="2773117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8" name="Rectangle 107"/>
          <p:cNvSpPr/>
          <p:nvPr/>
        </p:nvSpPr>
        <p:spPr>
          <a:xfrm>
            <a:off x="59593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09" name="Rectangle 108"/>
          <p:cNvSpPr/>
          <p:nvPr/>
        </p:nvSpPr>
        <p:spPr>
          <a:xfrm>
            <a:off x="60736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0" name="Rectangle 109"/>
          <p:cNvSpPr/>
          <p:nvPr/>
        </p:nvSpPr>
        <p:spPr>
          <a:xfrm>
            <a:off x="61879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1" name="Rectangle 110"/>
          <p:cNvSpPr/>
          <p:nvPr/>
        </p:nvSpPr>
        <p:spPr>
          <a:xfrm>
            <a:off x="63022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2" name="Rectangle 111"/>
          <p:cNvSpPr/>
          <p:nvPr/>
        </p:nvSpPr>
        <p:spPr>
          <a:xfrm>
            <a:off x="64165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3" name="Rectangle 112"/>
          <p:cNvSpPr/>
          <p:nvPr/>
        </p:nvSpPr>
        <p:spPr>
          <a:xfrm>
            <a:off x="65308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4" name="Rectangle 113"/>
          <p:cNvSpPr/>
          <p:nvPr/>
        </p:nvSpPr>
        <p:spPr>
          <a:xfrm>
            <a:off x="66451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5" name="Rectangle 114"/>
          <p:cNvSpPr/>
          <p:nvPr/>
        </p:nvSpPr>
        <p:spPr>
          <a:xfrm>
            <a:off x="67594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6" name="Rectangle 115"/>
          <p:cNvSpPr/>
          <p:nvPr/>
        </p:nvSpPr>
        <p:spPr>
          <a:xfrm>
            <a:off x="6873704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sp>
        <p:nvSpPr>
          <p:cNvPr id="117" name="Rectangle 116"/>
          <p:cNvSpPr/>
          <p:nvPr/>
        </p:nvSpPr>
        <p:spPr>
          <a:xfrm>
            <a:off x="6989409" y="2877169"/>
            <a:ext cx="73479" cy="73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p:cxnSp>
        <p:nvCxnSpPr>
          <p:cNvPr id="118" name="Straight Arrow Connector 117"/>
          <p:cNvCxnSpPr>
            <a:endCxn id="8" idx="1"/>
          </p:cNvCxnSpPr>
          <p:nvPr/>
        </p:nvCxnSpPr>
        <p:spPr>
          <a:xfrm>
            <a:off x="7102697" y="2450640"/>
            <a:ext cx="656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600068" y="3095479"/>
                <a:ext cx="1828799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1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charset="0"/>
                      </a:rPr>
                      <m:t> </m:t>
                    </m:r>
                  </m:oMath>
                </a14:m>
                <a:endParaRPr lang="en-US" sz="21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</a:rPr>
                        <m:t>(</m:t>
                      </m:r>
                      <m:r>
                        <a:rPr lang="en-US" sz="1050" i="1">
                          <a:latin typeface="Cambria Math" charset="0"/>
                        </a:rPr>
                        <m:t>𝑑𝑜𝑤𝑛𝑠𝑎𝑚𝑝𝑙𝑖𝑛𝑔</m:t>
                      </m:r>
                      <m:r>
                        <a:rPr lang="en-US" sz="1050" i="1">
                          <a:latin typeface="Cambria Math"/>
                        </a:rPr>
                        <m:t> </m:t>
                      </m:r>
                      <m:r>
                        <a:rPr lang="en-US" sz="1050" i="1">
                          <a:latin typeface="Cambria Math"/>
                        </a:rPr>
                        <m:t>𝑎𝑛𝑑</m:t>
                      </m:r>
                      <m:r>
                        <a:rPr lang="en-US" sz="105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105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</a:rPr>
                        <m:t>𝑟𝑎𝑛𝑑𝑜𝑚</m:t>
                      </m:r>
                      <m:r>
                        <a:rPr lang="en-US" sz="1050" i="1">
                          <a:latin typeface="Cambria Math"/>
                        </a:rPr>
                        <m:t> </m:t>
                      </m:r>
                      <m:r>
                        <a:rPr lang="en-US" sz="1050" i="1">
                          <a:latin typeface="Cambria Math"/>
                        </a:rPr>
                        <m:t>𝑑𝑒𝑚𝑜𝑑𝑢𝑙𝑎𝑡𝑖𝑜𝑛</m:t>
                      </m:r>
                      <m:r>
                        <a:rPr lang="en-US" sz="105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068" y="3095479"/>
                <a:ext cx="1828799" cy="646331"/>
              </a:xfrm>
              <a:prstGeom prst="rect">
                <a:avLst/>
              </a:prstGeom>
              <a:blipFill>
                <a:blip r:embed="rId8"/>
                <a:stretch>
                  <a:fillRect t="-13208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7942988" y="2919038"/>
                <a:ext cx="711220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100" i="1">
                              <a:latin typeface="Cambria Math" charset="0"/>
                            </a:rPr>
                            <m:t>𝑦</m:t>
                          </m:r>
                        </m:e>
                      </m:acc>
                      <m:r>
                        <a:rPr lang="en-US" sz="2100" i="1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1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</a:rPr>
                        <m:t>(</m:t>
                      </m:r>
                      <m:r>
                        <a:rPr lang="en-US" sz="1050" i="1">
                          <a:latin typeface="Cambria Math" charset="0"/>
                        </a:rPr>
                        <m:t>𝑜𝑏𝑠𝑒𝑟𝑣𝑒𝑑</m:t>
                      </m:r>
                      <m:r>
                        <a:rPr lang="en-US" sz="105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88" y="2919038"/>
                <a:ext cx="711220" cy="484748"/>
              </a:xfrm>
              <a:prstGeom prst="rect">
                <a:avLst/>
              </a:prstGeom>
              <a:blipFill>
                <a:blip r:embed="rId9"/>
                <a:stretch>
                  <a:fillRect l="-5983" t="-21519" r="-17094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/>
          <p:cNvSpPr txBox="1"/>
          <p:nvPr/>
        </p:nvSpPr>
        <p:spPr>
          <a:xfrm>
            <a:off x="1744334" y="2224751"/>
            <a:ext cx="387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FL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477281" y="2224751"/>
            <a:ext cx="387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FL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677607" y="2220877"/>
            <a:ext cx="387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FL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451251" y="2220877"/>
            <a:ext cx="3876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FL</a:t>
            </a:r>
          </a:p>
        </p:txBody>
      </p:sp>
      <p:sp>
        <p:nvSpPr>
          <p:cNvPr id="127" name="Left Brace 126"/>
          <p:cNvSpPr/>
          <p:nvPr/>
        </p:nvSpPr>
        <p:spPr>
          <a:xfrm rot="16200000" flipH="1">
            <a:off x="4502686" y="-999124"/>
            <a:ext cx="348104" cy="5089555"/>
          </a:xfrm>
          <a:prstGeom prst="leftBrace">
            <a:avLst>
              <a:gd name="adj1" fmla="val 89609"/>
              <a:gd name="adj2" fmla="val 502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4015452" y="825584"/>
                <a:ext cx="1289712" cy="484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2100" i="1" dirty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charset="0"/>
                        </a:rPr>
                        <m:t>(</m:t>
                      </m:r>
                      <m:r>
                        <a:rPr lang="en-US" sz="1050" i="1">
                          <a:latin typeface="Cambria Math" charset="0"/>
                        </a:rPr>
                        <m:t>𝑎𝑐𝑞𝑢𝑖𝑠𝑖𝑡𝑖𝑜𝑛</m:t>
                      </m:r>
                      <m:r>
                        <a:rPr lang="en-US" sz="1050" i="1">
                          <a:latin typeface="Cambria Math" charset="0"/>
                        </a:rPr>
                        <m:t> </m:t>
                      </m:r>
                      <m:r>
                        <a:rPr lang="en-US" sz="1050" i="1">
                          <a:latin typeface="Cambria Math" charset="0"/>
                        </a:rPr>
                        <m:t>𝑚𝑜𝑑𝑒𝑙</m:t>
                      </m:r>
                      <m:r>
                        <a:rPr lang="en-US" sz="105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52" y="825584"/>
                <a:ext cx="1289712" cy="484748"/>
              </a:xfrm>
              <a:prstGeom prst="rect">
                <a:avLst/>
              </a:prstGeom>
              <a:blipFill>
                <a:blip r:embed="rId10"/>
                <a:stretch>
                  <a:fillRect l="-1422" r="-189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/>
          <p:cNvSpPr/>
          <p:nvPr/>
        </p:nvSpPr>
        <p:spPr>
          <a:xfrm>
            <a:off x="5916185" y="1911786"/>
            <a:ext cx="1184090" cy="105710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3" name="TextBox 152"/>
          <p:cNvSpPr txBox="1"/>
          <p:nvPr/>
        </p:nvSpPr>
        <p:spPr>
          <a:xfrm>
            <a:off x="6107922" y="788872"/>
            <a:ext cx="300144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Motivation: The cost of high-res IR focal plane arrays is prohibitive and labeled high-res IR images are rare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7929" y="4393512"/>
            <a:ext cx="9063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Goal: </a:t>
            </a:r>
            <a:r>
              <a:rPr lang="en-US" sz="1600" dirty="0"/>
              <a:t>Use our knowledge of the acquisition model together with the theory of compressive sensing to recover higher-resolution images from lower-resolution focal plane arrays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4103793" y="832444"/>
          <a:ext cx="1462088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11" imgW="939600" imgH="190440" progId="Equation.3">
                  <p:embed/>
                </p:oleObj>
              </mc:Choice>
              <mc:Fallback>
                <p:oleObj name="Equation" r:id="rId11" imgW="939600" imgH="190440" progId="Equation.3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3793" y="832444"/>
                        <a:ext cx="1462088" cy="29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487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641CD-BE84-405B-A7F9-9D29ECCD10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9F43368-53F3-41E0-8FEF-61544ADAB3E1}"/>
              </a:ext>
            </a:extLst>
          </p:cNvPr>
          <p:cNvGraphicFramePr/>
          <p:nvPr/>
        </p:nvGraphicFramePr>
        <p:xfrm>
          <a:off x="1846555" y="2571750"/>
          <a:ext cx="5939162" cy="257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Google Shape;116;p12">
            <a:extLst>
              <a:ext uri="{FF2B5EF4-FFF2-40B4-BE49-F238E27FC236}">
                <a16:creationId xmlns:a16="http://schemas.microsoft.com/office/drawing/2014/main" id="{CEB2EE84-EBD0-4AF0-A446-E23ADDCD70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575" y="1161288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7;p12">
            <a:extLst>
              <a:ext uri="{FF2B5EF4-FFF2-40B4-BE49-F238E27FC236}">
                <a16:creationId xmlns:a16="http://schemas.microsoft.com/office/drawing/2014/main" id="{CF153261-2EB4-45F8-AC46-FDE7718E74B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01" y="1159100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8;p12">
            <a:extLst>
              <a:ext uri="{FF2B5EF4-FFF2-40B4-BE49-F238E27FC236}">
                <a16:creationId xmlns:a16="http://schemas.microsoft.com/office/drawing/2014/main" id="{7F5A7BED-709C-4AE4-ADFC-0E9CF2DD0CC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1225" y="1159088"/>
            <a:ext cx="164592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9;p12">
            <a:extLst>
              <a:ext uri="{FF2B5EF4-FFF2-40B4-BE49-F238E27FC236}">
                <a16:creationId xmlns:a16="http://schemas.microsoft.com/office/drawing/2014/main" id="{48BE4CFA-7986-4FF9-804B-F78B3572C2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5249" y="1161288"/>
            <a:ext cx="1645920" cy="128016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0;p12">
            <a:extLst>
              <a:ext uri="{FF2B5EF4-FFF2-40B4-BE49-F238E27FC236}">
                <a16:creationId xmlns:a16="http://schemas.microsoft.com/office/drawing/2014/main" id="{ECE49ABA-753B-4FDF-A8AF-FB9233683152}"/>
              </a:ext>
            </a:extLst>
          </p:cNvPr>
          <p:cNvSpPr txBox="1"/>
          <p:nvPr/>
        </p:nvSpPr>
        <p:spPr>
          <a:xfrm>
            <a:off x="1" y="521174"/>
            <a:ext cx="9046346" cy="40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Why not use only Saliency Maps instead of augmenting the Thermal images with Saliency Maps?</a:t>
            </a:r>
            <a:endParaRPr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ABB7E9-07FA-4EE1-AF33-A8DBEEE2C57F}"/>
              </a:ext>
            </a:extLst>
          </p:cNvPr>
          <p:cNvSpPr txBox="1"/>
          <p:nvPr/>
        </p:nvSpPr>
        <p:spPr>
          <a:xfrm>
            <a:off x="-284085" y="92437"/>
            <a:ext cx="1935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RESULTS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28944-992F-426A-8A69-576D62A4BE23}"/>
              </a:ext>
            </a:extLst>
          </p:cNvPr>
          <p:cNvSpPr txBox="1"/>
          <p:nvPr/>
        </p:nvSpPr>
        <p:spPr>
          <a:xfrm>
            <a:off x="372863" y="899818"/>
            <a:ext cx="134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F9A6AE-617D-4013-974B-02FA29FDB208}"/>
              </a:ext>
            </a:extLst>
          </p:cNvPr>
          <p:cNvSpPr txBox="1"/>
          <p:nvPr/>
        </p:nvSpPr>
        <p:spPr>
          <a:xfrm>
            <a:off x="2261310" y="901890"/>
            <a:ext cx="1822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+ Saliency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C83CC6-F7C4-4021-937B-AEC99BE38BFA}"/>
              </a:ext>
            </a:extLst>
          </p:cNvPr>
          <p:cNvSpPr txBox="1"/>
          <p:nvPr/>
        </p:nvSpPr>
        <p:spPr>
          <a:xfrm>
            <a:off x="4944997" y="871092"/>
            <a:ext cx="1348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C4212A-0C00-4BF9-85DC-6CF9664FB609}"/>
              </a:ext>
            </a:extLst>
          </p:cNvPr>
          <p:cNvSpPr txBox="1"/>
          <p:nvPr/>
        </p:nvSpPr>
        <p:spPr>
          <a:xfrm>
            <a:off x="6758271" y="879555"/>
            <a:ext cx="1822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Thermal + Saliency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ECE0FF-FEBE-45BE-8E16-B2F39A010FE2}"/>
              </a:ext>
            </a:extLst>
          </p:cNvPr>
          <p:cNvSpPr txBox="1"/>
          <p:nvPr/>
        </p:nvSpPr>
        <p:spPr>
          <a:xfrm rot="16200000">
            <a:off x="-107729" y="2688668"/>
            <a:ext cx="3577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  Average Miss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231C49-D2D9-4F1B-A084-7A7BC228ED43}"/>
              </a:ext>
            </a:extLst>
          </p:cNvPr>
          <p:cNvSpPr txBox="1"/>
          <p:nvPr/>
        </p:nvSpPr>
        <p:spPr>
          <a:xfrm>
            <a:off x="2678662" y="2721692"/>
            <a:ext cx="621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DFC54E-1F3A-4743-94D8-645D5F4C5A7F}"/>
              </a:ext>
            </a:extLst>
          </p:cNvPr>
          <p:cNvSpPr txBox="1"/>
          <p:nvPr/>
        </p:nvSpPr>
        <p:spPr>
          <a:xfrm>
            <a:off x="2989380" y="2928905"/>
            <a:ext cx="62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0.39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777D19-D273-452F-8395-91B9BED797D0}"/>
              </a:ext>
            </a:extLst>
          </p:cNvPr>
          <p:cNvSpPr txBox="1"/>
          <p:nvPr/>
        </p:nvSpPr>
        <p:spPr>
          <a:xfrm>
            <a:off x="3272427" y="3201798"/>
            <a:ext cx="624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972676-C9F6-4BBB-92DE-5610C2CBED34}"/>
              </a:ext>
            </a:extLst>
          </p:cNvPr>
          <p:cNvSpPr txBox="1"/>
          <p:nvPr/>
        </p:nvSpPr>
        <p:spPr>
          <a:xfrm>
            <a:off x="3662260" y="3268819"/>
            <a:ext cx="642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0.30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A36484-633F-472A-BD8F-06D2D9BE78AA}"/>
              </a:ext>
            </a:extLst>
          </p:cNvPr>
          <p:cNvSpPr txBox="1"/>
          <p:nvPr/>
        </p:nvSpPr>
        <p:spPr>
          <a:xfrm>
            <a:off x="4807179" y="2904732"/>
            <a:ext cx="712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641F5D-4BEE-4AA2-94F4-51367597A7A4}"/>
              </a:ext>
            </a:extLst>
          </p:cNvPr>
          <p:cNvSpPr txBox="1"/>
          <p:nvPr/>
        </p:nvSpPr>
        <p:spPr>
          <a:xfrm>
            <a:off x="4369147" y="2894021"/>
            <a:ext cx="5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E9BC43-4BF5-4C79-823F-350FBB977364}"/>
              </a:ext>
            </a:extLst>
          </p:cNvPr>
          <p:cNvSpPr txBox="1"/>
          <p:nvPr/>
        </p:nvSpPr>
        <p:spPr>
          <a:xfrm>
            <a:off x="4944997" y="3576596"/>
            <a:ext cx="589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34044D-437B-4E10-BA9A-3079BD1CC8BB}"/>
              </a:ext>
            </a:extLst>
          </p:cNvPr>
          <p:cNvSpPr txBox="1"/>
          <p:nvPr/>
        </p:nvSpPr>
        <p:spPr>
          <a:xfrm>
            <a:off x="5358505" y="3649642"/>
            <a:ext cx="654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0.21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1791E2-F8A5-478F-AE4A-C8A7B08BC9E5}"/>
              </a:ext>
            </a:extLst>
          </p:cNvPr>
          <p:cNvCxnSpPr/>
          <p:nvPr/>
        </p:nvCxnSpPr>
        <p:spPr>
          <a:xfrm flipH="1">
            <a:off x="1039447" y="1538240"/>
            <a:ext cx="182880" cy="223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C96FB5-34B1-4249-A5A9-43A2322D4CAB}"/>
              </a:ext>
            </a:extLst>
          </p:cNvPr>
          <p:cNvCxnSpPr/>
          <p:nvPr/>
        </p:nvCxnSpPr>
        <p:spPr>
          <a:xfrm flipH="1">
            <a:off x="3139379" y="1492111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E870D5-37E3-4C9F-B73C-FDDDA6498F30}"/>
              </a:ext>
            </a:extLst>
          </p:cNvPr>
          <p:cNvCxnSpPr/>
          <p:nvPr/>
        </p:nvCxnSpPr>
        <p:spPr>
          <a:xfrm flipH="1">
            <a:off x="5058449" y="1699523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F9591B-DF56-4B41-BE02-4B001E18C96E}"/>
              </a:ext>
            </a:extLst>
          </p:cNvPr>
          <p:cNvCxnSpPr>
            <a:cxnSpLocks/>
          </p:cNvCxnSpPr>
          <p:nvPr/>
        </p:nvCxnSpPr>
        <p:spPr>
          <a:xfrm flipH="1">
            <a:off x="7126015" y="1657380"/>
            <a:ext cx="18288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3774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series"/>
        </p:bldSub>
      </p:bldGraphic>
      <p:bldP spid="12" grpId="0"/>
      <p:bldP spid="13" grpId="0"/>
      <p:bldP spid="14" grpId="0"/>
      <p:bldP spid="15" grpId="0"/>
      <p:bldP spid="16" grpId="0"/>
      <p:bldP spid="17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91594" y="1045350"/>
            <a:ext cx="8394075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b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IN" sz="4050"/>
              <a:t>Borrow from Anywhere</a:t>
            </a:r>
            <a:br>
              <a:rPr lang="en-IN" sz="4050"/>
            </a:br>
            <a:r>
              <a:rPr lang="en-IN" sz="2700"/>
              <a:t>Pseudo Multi-modal Object Detection in Thermal Imagery</a:t>
            </a:r>
            <a:br>
              <a:rPr lang="en-IN" sz="2250"/>
            </a:br>
            <a:br>
              <a:rPr lang="en-IN" sz="2250"/>
            </a:br>
            <a:r>
              <a:rPr lang="en-IN" sz="1650"/>
              <a:t>Chaitanya Devaguptapu</a:t>
            </a:r>
            <a:r>
              <a:rPr lang="en-IN" sz="1650" baseline="30000"/>
              <a:t>1</a:t>
            </a:r>
            <a:r>
              <a:rPr lang="en-IN" sz="1650"/>
              <a:t>, Ninad Akolekar</a:t>
            </a:r>
            <a:r>
              <a:rPr lang="en-IN" sz="1650" baseline="30000"/>
              <a:t>1</a:t>
            </a:r>
            <a:r>
              <a:rPr lang="en-IN" sz="1650"/>
              <a:t>, Manuj M Sharma</a:t>
            </a:r>
            <a:r>
              <a:rPr lang="en-IN" sz="1650" baseline="30000"/>
              <a:t>2</a:t>
            </a:r>
            <a:r>
              <a:rPr lang="en-IN" sz="1650"/>
              <a:t>, </a:t>
            </a:r>
            <a:r>
              <a:rPr lang="en-IN" sz="1650">
                <a:solidFill>
                  <a:srgbClr val="FF0000"/>
                </a:solidFill>
              </a:rPr>
              <a:t>Vineeth N Balasubramanian</a:t>
            </a:r>
            <a:r>
              <a:rPr lang="en-IN" sz="1650" baseline="30000"/>
              <a:t>1</a:t>
            </a:r>
            <a:br>
              <a:rPr lang="en-IN" sz="1650" baseline="30000"/>
            </a:br>
            <a:br>
              <a:rPr lang="en-IN" sz="1650" baseline="30000"/>
            </a:br>
            <a:br>
              <a:rPr lang="en-IN" sz="1650" baseline="30000"/>
            </a:br>
            <a:r>
              <a:rPr lang="en-IN" sz="1800" baseline="30000">
                <a:solidFill>
                  <a:srgbClr val="7F7F7F"/>
                </a:solidFill>
              </a:rPr>
              <a:t>1</a:t>
            </a:r>
            <a:r>
              <a:rPr lang="en-IN" sz="1800">
                <a:solidFill>
                  <a:srgbClr val="7F7F7F"/>
                </a:solidFill>
              </a:rPr>
              <a:t>Indian Institute of Technology, Hyderabad, INDIA</a:t>
            </a:r>
            <a:endParaRPr sz="1800">
              <a:solidFill>
                <a:srgbClr val="7F7F7F"/>
              </a:solidFill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  <a:buSzPts val="5400"/>
            </a:pPr>
            <a:r>
              <a:rPr lang="en-IN" sz="1800">
                <a:solidFill>
                  <a:srgbClr val="7F7F7F"/>
                </a:solidFill>
              </a:rPr>
              <a:t> </a:t>
            </a:r>
            <a:r>
              <a:rPr lang="en-IN" sz="1800" baseline="30000">
                <a:solidFill>
                  <a:srgbClr val="7F7F7F"/>
                </a:solidFill>
              </a:rPr>
              <a:t>2</a:t>
            </a:r>
            <a:r>
              <a:rPr lang="en-IN" sz="1800">
                <a:solidFill>
                  <a:srgbClr val="7F7F7F"/>
                </a:solidFill>
              </a:rPr>
              <a:t>ANURAG-DRDO, INDIA</a:t>
            </a:r>
            <a:br>
              <a:rPr lang="en-IN" sz="1650" baseline="30000"/>
            </a:br>
            <a:br>
              <a:rPr lang="en-IN" sz="1650" baseline="30000"/>
            </a:br>
            <a:endParaRPr sz="1650"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7988" y="4176209"/>
            <a:ext cx="800519" cy="96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000" y="4314825"/>
            <a:ext cx="644400" cy="64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l="9" r="9" b="71869"/>
          <a:stretch/>
        </p:blipFill>
        <p:spPr>
          <a:xfrm>
            <a:off x="2674754" y="637051"/>
            <a:ext cx="3702526" cy="40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 l="60392" t="33353" r="11" b="12581"/>
          <a:stretch/>
        </p:blipFill>
        <p:spPr>
          <a:xfrm>
            <a:off x="7090706" y="192094"/>
            <a:ext cx="1807518" cy="967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 rotWithShape="1">
          <a:blip r:embed="rId5">
            <a:alphaModFix/>
          </a:blip>
          <a:srcRect l="10" t="25138" r="49959"/>
          <a:stretch/>
        </p:blipFill>
        <p:spPr>
          <a:xfrm>
            <a:off x="108487" y="132459"/>
            <a:ext cx="1852838" cy="108656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1420969" y="1000688"/>
            <a:ext cx="644400" cy="218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236824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481449"/>
            <a:ext cx="547894" cy="66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957" y="4536769"/>
            <a:ext cx="547894" cy="55141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240169" y="130988"/>
            <a:ext cx="8716275" cy="55147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28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Ideas</a:t>
            </a:r>
            <a:endParaRPr sz="2850" b="1"/>
          </a:p>
        </p:txBody>
      </p:sp>
      <p:sp>
        <p:nvSpPr>
          <p:cNvPr id="98" name="Google Shape;98;p14"/>
          <p:cNvSpPr txBox="1"/>
          <p:nvPr/>
        </p:nvSpPr>
        <p:spPr>
          <a:xfrm>
            <a:off x="4605300" y="1033219"/>
            <a:ext cx="4481550" cy="34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Borrow useful features from rich domains like RGB (9M images, Open Images)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Operate even when there are no paired thermal-RGB images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</a:t>
            </a:r>
            <a:r>
              <a:rPr lang="en-IN" sz="225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 </a:t>
            </a: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RGB using GANs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multi-modal approach for object detection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extended to any region CNN based object detector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166275" y="1090370"/>
            <a:ext cx="4267575" cy="355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Thermal datasets low quality, small in size (95K images, KAIST)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Leverage large-scale RGB datasets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RGB-Thermal data hard to collect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generate RGB from thermal? How to use?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indent="-314325">
              <a:buClr>
                <a:schemeClr val="dk1"/>
              </a:buClr>
              <a:buSzPts val="3000"/>
              <a:buFont typeface="Calibri"/>
              <a:buChar char="●"/>
            </a:pPr>
            <a:r>
              <a:rPr lang="en-IN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Should work with SOTA object detectors.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>
              <a:buClr>
                <a:schemeClr val="dk1"/>
              </a:buClr>
              <a:buSzPts val="1800"/>
            </a:pP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40169" y="710344"/>
            <a:ext cx="4267575" cy="383625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22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Need</a:t>
            </a:r>
            <a:endParaRPr sz="2250" b="1"/>
          </a:p>
        </p:txBody>
      </p:sp>
      <p:sp>
        <p:nvSpPr>
          <p:cNvPr id="101" name="Google Shape;101;p14"/>
          <p:cNvSpPr txBox="1"/>
          <p:nvPr/>
        </p:nvSpPr>
        <p:spPr>
          <a:xfrm>
            <a:off x="4662450" y="710344"/>
            <a:ext cx="4267575" cy="383625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22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Method</a:t>
            </a:r>
            <a:endParaRPr sz="2250" b="1"/>
          </a:p>
        </p:txBody>
      </p:sp>
      <p:cxnSp>
        <p:nvCxnSpPr>
          <p:cNvPr id="102" name="Google Shape;102;p14"/>
          <p:cNvCxnSpPr/>
          <p:nvPr/>
        </p:nvCxnSpPr>
        <p:spPr>
          <a:xfrm flipH="1">
            <a:off x="490256" y="4701479"/>
            <a:ext cx="8048700" cy="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4"/>
          <p:cNvSpPr txBox="1"/>
          <p:nvPr/>
        </p:nvSpPr>
        <p:spPr>
          <a:xfrm>
            <a:off x="586800" y="4708219"/>
            <a:ext cx="7341750" cy="38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1650" i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Devaguptapu et al, Borrow from Anywhere, CVPRW PBVS 2019</a:t>
            </a:r>
            <a:endParaRPr sz="1650" i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07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4452"/>
          <a:stretch/>
        </p:blipFill>
        <p:spPr>
          <a:xfrm>
            <a:off x="436688" y="682463"/>
            <a:ext cx="8429344" cy="377098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240169" y="130988"/>
            <a:ext cx="8716275" cy="55147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28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Proposed MMTOD Framework</a:t>
            </a:r>
            <a:endParaRPr sz="2850" b="1"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957" y="4536769"/>
            <a:ext cx="547894" cy="55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481449"/>
            <a:ext cx="547894" cy="6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86800" y="4708219"/>
            <a:ext cx="7341750" cy="38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1650" i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Devaguptapu et al, Borrow from Anywhere, CVPRW PBVS 2019</a:t>
            </a:r>
            <a:endParaRPr sz="1650" i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15"/>
          <p:cNvCxnSpPr/>
          <p:nvPr/>
        </p:nvCxnSpPr>
        <p:spPr>
          <a:xfrm flipH="1">
            <a:off x="490256" y="4701479"/>
            <a:ext cx="8048700" cy="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66736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937" y="748142"/>
            <a:ext cx="3206251" cy="155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 l="1085" r="1085"/>
          <a:stretch/>
        </p:blipFill>
        <p:spPr>
          <a:xfrm>
            <a:off x="168788" y="2612704"/>
            <a:ext cx="3206250" cy="1457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5283" y="872613"/>
            <a:ext cx="2591775" cy="10709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400010" y="2250553"/>
            <a:ext cx="25917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FLIR ADAS dataset</a:t>
            </a:r>
            <a:endParaRPr sz="1350" b="1"/>
          </a:p>
        </p:txBody>
      </p:sp>
      <p:sp>
        <p:nvSpPr>
          <p:cNvPr id="122" name="Google Shape;122;p16"/>
          <p:cNvSpPr txBox="1"/>
          <p:nvPr/>
        </p:nvSpPr>
        <p:spPr>
          <a:xfrm>
            <a:off x="128531" y="4097419"/>
            <a:ext cx="32062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using ¼ FLIR ADAS training set </a:t>
            </a:r>
            <a:endParaRPr sz="1350" b="1"/>
          </a:p>
        </p:txBody>
      </p:sp>
      <p:sp>
        <p:nvSpPr>
          <p:cNvPr id="123" name="Google Shape;123;p16"/>
          <p:cNvSpPr txBox="1"/>
          <p:nvPr/>
        </p:nvSpPr>
        <p:spPr>
          <a:xfrm>
            <a:off x="3579075" y="1943879"/>
            <a:ext cx="2591775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13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on KAIST dataset</a:t>
            </a:r>
            <a:endParaRPr sz="1350" b="1"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742" y="2707479"/>
            <a:ext cx="2959609" cy="166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6456938" y="130988"/>
            <a:ext cx="2655675" cy="47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IN" sz="2400" b="1">
                <a:latin typeface="Calibri"/>
                <a:ea typeface="Calibri"/>
                <a:cs typeface="Calibri"/>
                <a:sym typeface="Calibri"/>
              </a:rPr>
              <a:t>Questions?</a:t>
            </a:r>
            <a:br>
              <a:rPr lang="en-IN" sz="2100" b="1">
                <a:latin typeface="Calibri"/>
                <a:ea typeface="Calibri"/>
                <a:cs typeface="Calibri"/>
                <a:sym typeface="Calibri"/>
              </a:rPr>
            </a:br>
            <a:r>
              <a:rPr lang="en-IN" sz="2100">
                <a:latin typeface="Calibri"/>
                <a:ea typeface="Calibri"/>
                <a:cs typeface="Calibri"/>
                <a:sym typeface="Calibri"/>
              </a:rPr>
              <a:t>Visit our poster, or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2100">
                <a:latin typeface="Calibri"/>
                <a:ea typeface="Calibri"/>
                <a:cs typeface="Calibri"/>
                <a:sym typeface="Calibri"/>
              </a:rPr>
              <a:t>email us at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chaitanyadevaguptapu@iith.ac.in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2100">
                <a:latin typeface="Calibri"/>
                <a:ea typeface="Calibri"/>
                <a:cs typeface="Calibri"/>
                <a:sym typeface="Calibri"/>
              </a:rPr>
              <a:t>or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-IN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vineethnb@iith.ac.in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ts val="1100"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I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Paper Link: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2369" y="2943225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6448913" y="4347919"/>
            <a:ext cx="21739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I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arXiv id:</a:t>
            </a:r>
            <a:r>
              <a:rPr lang="en-IN" sz="1800">
                <a:latin typeface="Calibri"/>
                <a:ea typeface="Calibri"/>
                <a:cs typeface="Calibri"/>
                <a:sym typeface="Calibri"/>
              </a:rPr>
              <a:t> 1905.08789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5530931" y="2481394"/>
            <a:ext cx="989775" cy="1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IN" sz="1200" b="1">
                <a:latin typeface="Calibri"/>
                <a:ea typeface="Calibri"/>
                <a:cs typeface="Calibri"/>
                <a:sym typeface="Calibri"/>
              </a:rPr>
              <a:t>GroundTruth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4541156" y="2481395"/>
            <a:ext cx="989775" cy="1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IN" sz="1200" b="1">
                <a:latin typeface="Calibri"/>
                <a:ea typeface="Calibri"/>
                <a:cs typeface="Calibri"/>
                <a:sym typeface="Calibri"/>
              </a:rPr>
              <a:t>MMTOD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3555656" y="2481385"/>
            <a:ext cx="989775" cy="1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IN" sz="1200" b="1">
                <a:latin typeface="Calibri"/>
                <a:ea typeface="Calibri"/>
                <a:cs typeface="Calibri"/>
                <a:sym typeface="Calibri"/>
              </a:rPr>
              <a:t>Single mode</a:t>
            </a:r>
            <a:endParaRPr sz="1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40169" y="130988"/>
            <a:ext cx="6280650" cy="55147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/>
            <a:r>
              <a:rPr lang="en-IN" sz="285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sz="2850" b="1"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38957" y="4536769"/>
            <a:ext cx="547894" cy="55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4481449"/>
            <a:ext cx="547894" cy="66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86800" y="4708219"/>
            <a:ext cx="7341750" cy="38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IN" sz="1650" i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Devaguptapu et al, Borrow from Anywhere, CVPRW PBVS 2019</a:t>
            </a:r>
            <a:endParaRPr sz="1650" i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6"/>
          <p:cNvCxnSpPr/>
          <p:nvPr/>
        </p:nvCxnSpPr>
        <p:spPr>
          <a:xfrm flipH="1">
            <a:off x="490256" y="4701479"/>
            <a:ext cx="8048700" cy="72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207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42" y="1177999"/>
            <a:ext cx="4101487" cy="147513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064875" y="4869657"/>
            <a:ext cx="2057400" cy="273844"/>
          </a:xfrm>
        </p:spPr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3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Path-Augmented </a:t>
            </a:r>
            <a:r>
              <a:rPr lang="en-US" sz="2700"/>
              <a:t>Image Recovery</a:t>
            </a:r>
            <a:endParaRPr lang="en-US" sz="2700" dirty="0"/>
          </a:p>
        </p:txBody>
      </p:sp>
      <p:grpSp>
        <p:nvGrpSpPr>
          <p:cNvPr id="6" name="Group 5"/>
          <p:cNvGrpSpPr/>
          <p:nvPr/>
        </p:nvGrpSpPr>
        <p:grpSpPr>
          <a:xfrm>
            <a:off x="637598" y="3423277"/>
            <a:ext cx="7860372" cy="1710496"/>
            <a:chOff x="761110" y="2897821"/>
            <a:chExt cx="10844993" cy="2416352"/>
          </a:xfrm>
        </p:grpSpPr>
        <p:sp>
          <p:nvSpPr>
            <p:cNvPr id="8" name="Rectangle 7"/>
            <p:cNvSpPr/>
            <p:nvPr/>
          </p:nvSpPr>
          <p:spPr>
            <a:xfrm>
              <a:off x="761110" y="3763142"/>
              <a:ext cx="593176" cy="586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61110" y="3045929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r="89483" b="89192"/>
            <a:stretch/>
          </p:blipFill>
          <p:spPr>
            <a:xfrm>
              <a:off x="915909" y="3188212"/>
              <a:ext cx="141789" cy="14518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40513" t="32693" r="48778" b="56202"/>
            <a:stretch/>
          </p:blipFill>
          <p:spPr>
            <a:xfrm>
              <a:off x="918922" y="3905425"/>
              <a:ext cx="144379" cy="149192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813859" y="2919819"/>
              <a:ext cx="703330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13859" y="3763141"/>
              <a:ext cx="703330" cy="701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2" t="4548" r="56100" b="79621"/>
            <a:stretch/>
          </p:blipFill>
          <p:spPr>
            <a:xfrm>
              <a:off x="3066669" y="2899760"/>
              <a:ext cx="737265" cy="7189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4505" r="69135" b="79621"/>
            <a:stretch/>
          </p:blipFill>
          <p:spPr>
            <a:xfrm>
              <a:off x="3060983" y="3763142"/>
              <a:ext cx="742950" cy="72084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62" t="4505" r="69135" b="79621"/>
            <a:stretch/>
          </p:blipFill>
          <p:spPr>
            <a:xfrm>
              <a:off x="1991036" y="3918380"/>
              <a:ext cx="174489" cy="1692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072" t="4548" r="56188" b="79202"/>
            <a:stretch/>
          </p:blipFill>
          <p:spPr>
            <a:xfrm>
              <a:off x="1991036" y="3092715"/>
              <a:ext cx="166451" cy="16808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2535957" y="2899761"/>
                  <a:ext cx="262127" cy="2282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05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57" y="2899761"/>
                  <a:ext cx="262127" cy="228262"/>
                </a:xfrm>
                <a:prstGeom prst="rect">
                  <a:avLst/>
                </a:prstGeom>
                <a:blipFill>
                  <a:blip r:embed="rId5"/>
                  <a:stretch>
                    <a:fillRect l="-25806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517190" y="4210671"/>
                  <a:ext cx="266462" cy="2282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05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7190" y="4210671"/>
                  <a:ext cx="266462" cy="228262"/>
                </a:xfrm>
                <a:prstGeom prst="rect">
                  <a:avLst/>
                </a:prstGeom>
                <a:blipFill>
                  <a:blip r:embed="rId6"/>
                  <a:stretch>
                    <a:fillRect l="-21875" r="-3125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1354286" y="3045930"/>
                  <a:ext cx="262127" cy="2379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286" y="3045930"/>
                  <a:ext cx="262127" cy="237954"/>
                </a:xfrm>
                <a:prstGeom prst="rect">
                  <a:avLst/>
                </a:prstGeom>
                <a:blipFill>
                  <a:blip r:embed="rId7"/>
                  <a:stretch>
                    <a:fillRect l="-22581" t="-22222" r="-51613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354286" y="4087678"/>
                  <a:ext cx="266462" cy="2379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4286" y="4087678"/>
                  <a:ext cx="266462" cy="237954"/>
                </a:xfrm>
                <a:prstGeom prst="rect">
                  <a:avLst/>
                </a:prstGeom>
                <a:blipFill>
                  <a:blip r:embed="rId8"/>
                  <a:stretch>
                    <a:fillRect l="-21875" t="-22222" r="-50000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urved Connector 21"/>
            <p:cNvCxnSpPr/>
            <p:nvPr/>
          </p:nvCxnSpPr>
          <p:spPr>
            <a:xfrm rot="5400000" flipH="1" flipV="1">
              <a:off x="1548556" y="2428961"/>
              <a:ext cx="126110" cy="1107826"/>
            </a:xfrm>
            <a:prstGeom prst="curvedConnector3">
              <a:avLst>
                <a:gd name="adj1" fmla="val 462541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rot="16200000" flipH="1">
              <a:off x="1554107" y="3852762"/>
              <a:ext cx="115011" cy="1107826"/>
            </a:xfrm>
            <a:prstGeom prst="curvedConnector3">
              <a:avLst>
                <a:gd name="adj1" fmla="val 497527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1991036" y="3092715"/>
              <a:ext cx="166451" cy="1680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89521" y="3914701"/>
              <a:ext cx="166451" cy="16808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60983" y="3763142"/>
              <a:ext cx="742950" cy="720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60983" y="2897822"/>
              <a:ext cx="742950" cy="72084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8" name="Curved Connector 27"/>
            <p:cNvCxnSpPr/>
            <p:nvPr/>
          </p:nvCxnSpPr>
          <p:spPr>
            <a:xfrm rot="5400000" flipH="1" flipV="1">
              <a:off x="2569668" y="2763804"/>
              <a:ext cx="1592" cy="992407"/>
            </a:xfrm>
            <a:prstGeom prst="curvedConnector4">
              <a:avLst>
                <a:gd name="adj1" fmla="val -11336432"/>
                <a:gd name="adj2" fmla="val 65509"/>
              </a:avLst>
            </a:prstGeom>
            <a:ln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 rot="5400000" flipH="1" flipV="1">
              <a:off x="2563984" y="3594357"/>
              <a:ext cx="1592" cy="992407"/>
            </a:xfrm>
            <a:prstGeom prst="curvedConnector4">
              <a:avLst>
                <a:gd name="adj1" fmla="val -11336432"/>
                <a:gd name="adj2" fmla="val 65509"/>
              </a:avLst>
            </a:prstGeom>
            <a:ln>
              <a:solidFill>
                <a:srgbClr val="C0000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25" t="49197" r="55178" b="26182"/>
            <a:stretch/>
          </p:blipFill>
          <p:spPr>
            <a:xfrm rot="10800000">
              <a:off x="4436627" y="2897821"/>
              <a:ext cx="3977898" cy="1564164"/>
            </a:xfrm>
            <a:prstGeom prst="rect">
              <a:avLst/>
            </a:prstGeom>
          </p:spPr>
        </p:pic>
        <p:sp>
          <p:nvSpPr>
            <p:cNvPr id="31" name="Chevron 30"/>
            <p:cNvSpPr/>
            <p:nvPr/>
          </p:nvSpPr>
          <p:spPr>
            <a:xfrm>
              <a:off x="3892833" y="3188212"/>
              <a:ext cx="543794" cy="104376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94882" y="4727215"/>
              <a:ext cx="5661388" cy="586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i="1" dirty="0"/>
                <a:t>Samples along the 2-Wasserstein geodesic between the two most-correlated high-resolution dictionary patches. </a:t>
              </a:r>
            </a:p>
          </p:txBody>
        </p:sp>
        <p:sp>
          <p:nvSpPr>
            <p:cNvPr id="33" name="Left Brace 32"/>
            <p:cNvSpPr/>
            <p:nvPr/>
          </p:nvSpPr>
          <p:spPr>
            <a:xfrm rot="16200000">
              <a:off x="6107830" y="2425403"/>
              <a:ext cx="650272" cy="4170478"/>
            </a:xfrm>
            <a:prstGeom prst="leftBrace">
              <a:avLst>
                <a:gd name="adj1" fmla="val 61065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ight Arrow 33"/>
                <p:cNvSpPr/>
                <p:nvPr/>
              </p:nvSpPr>
              <p:spPr>
                <a:xfrm>
                  <a:off x="8411179" y="3316276"/>
                  <a:ext cx="1094280" cy="72648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15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15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15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  <m:sSup>
                          <m:sSup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15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sz="1500" i="1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34" name="Right Arrow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1179" y="3316276"/>
                  <a:ext cx="1094280" cy="726489"/>
                </a:xfrm>
                <a:prstGeom prst="rightArrow">
                  <a:avLst/>
                </a:prstGeom>
                <a:blipFill rotWithShape="1">
                  <a:blip r:embed="rId9"/>
                  <a:stretch>
                    <a:fillRect l="-16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/>
            <p:cNvSpPr/>
            <p:nvPr/>
          </p:nvSpPr>
          <p:spPr>
            <a:xfrm rot="16200000">
              <a:off x="9890011" y="2971015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6" name="Rectangle 35"/>
            <p:cNvSpPr/>
            <p:nvPr/>
          </p:nvSpPr>
          <p:spPr>
            <a:xfrm rot="16200000">
              <a:off x="9993214" y="3061979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7" name="Rectangle 36"/>
            <p:cNvSpPr/>
            <p:nvPr/>
          </p:nvSpPr>
          <p:spPr>
            <a:xfrm rot="16200000">
              <a:off x="10083478" y="3147928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8" name="Rectangle 37"/>
            <p:cNvSpPr/>
            <p:nvPr/>
          </p:nvSpPr>
          <p:spPr>
            <a:xfrm rot="16200000">
              <a:off x="10193068" y="3236849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39" name="Rectangle 38"/>
            <p:cNvSpPr/>
            <p:nvPr/>
          </p:nvSpPr>
          <p:spPr>
            <a:xfrm rot="16200000">
              <a:off x="10313994" y="3325770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0" name="Rectangle 39"/>
            <p:cNvSpPr/>
            <p:nvPr/>
          </p:nvSpPr>
          <p:spPr>
            <a:xfrm rot="16200000">
              <a:off x="10425738" y="3414691"/>
              <a:ext cx="593176" cy="574930"/>
            </a:xfrm>
            <a:prstGeom prst="rect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1" name="Rectangle 40"/>
            <p:cNvSpPr/>
            <p:nvPr/>
          </p:nvSpPr>
          <p:spPr>
            <a:xfrm rot="16200000">
              <a:off x="10536405" y="3503612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2" name="Rectangle 41"/>
            <p:cNvSpPr/>
            <p:nvPr/>
          </p:nvSpPr>
          <p:spPr>
            <a:xfrm rot="16200000">
              <a:off x="10661587" y="3592533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3" name="Rectangle 42"/>
            <p:cNvSpPr/>
            <p:nvPr/>
          </p:nvSpPr>
          <p:spPr>
            <a:xfrm rot="16200000">
              <a:off x="10783590" y="3681454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44" name="Rectangle 43"/>
            <p:cNvSpPr/>
            <p:nvPr/>
          </p:nvSpPr>
          <p:spPr>
            <a:xfrm rot="16200000">
              <a:off x="10893180" y="3770375"/>
              <a:ext cx="593176" cy="5749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3"/>
            <a:srcRect l="48161" t="45303" r="40535" b="43352"/>
            <a:stretch/>
          </p:blipFill>
          <p:spPr>
            <a:xfrm>
              <a:off x="11096233" y="3897228"/>
              <a:ext cx="152400" cy="1524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9453875" y="3362649"/>
              <a:ext cx="1017725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/>
                <a:t>t=0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0471601" y="4230386"/>
              <a:ext cx="1017725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i="1" dirty="0"/>
                <a:t>t=1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985957" y="3856272"/>
                  <a:ext cx="876300" cy="22826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050" i="1" dirty="0"/>
                    <a:t>t=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sz="1050" i="1">
                              <a:latin typeface="Cambria Math" charset="0"/>
                            </a:rPr>
                            <m:t>∗</m:t>
                          </m:r>
                        </m:sub>
                      </m:sSub>
                    </m:oMath>
                  </a14:m>
                  <a:endParaRPr lang="en-US" sz="1050" i="1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5957" y="3856272"/>
                  <a:ext cx="876300" cy="228262"/>
                </a:xfrm>
                <a:prstGeom prst="rect">
                  <a:avLst/>
                </a:prstGeom>
                <a:blipFill>
                  <a:blip r:embed="rId10"/>
                  <a:stretch>
                    <a:fillRect l="-12381" t="-26923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 rot="2340938">
              <a:off x="9635836" y="3841647"/>
              <a:ext cx="1403710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1050" dirty="0"/>
                <a:t>…</a:t>
              </a:r>
              <a:r>
                <a:rPr lang="en-US" sz="1050" dirty="0"/>
                <a:t>..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2340938">
              <a:off x="10202393" y="4311398"/>
              <a:ext cx="1403710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mr-IN" sz="1050" dirty="0"/>
                <a:t>…</a:t>
              </a:r>
              <a:r>
                <a:rPr lang="en-US" sz="1050" dirty="0"/>
                <a:t>..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687167" y="2951492"/>
              <a:ext cx="612268" cy="631919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11185133" y="3147070"/>
                  <a:ext cx="248150" cy="2379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05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05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𝜓</m:t>
                                </m:r>
                              </m:e>
                            </m:acc>
                          </m:e>
                          <m:sub>
                            <m:r>
                              <a:rPr lang="en-US" sz="10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5133" y="3147070"/>
                  <a:ext cx="248150" cy="237954"/>
                </a:xfrm>
                <a:prstGeom prst="rect">
                  <a:avLst/>
                </a:prstGeom>
                <a:blipFill>
                  <a:blip r:embed="rId11"/>
                  <a:stretch>
                    <a:fillRect l="-27586" t="-22222" r="-51724" b="-370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8376747" y="2950728"/>
                  <a:ext cx="248150" cy="2282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05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∗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6747" y="2950728"/>
                  <a:ext cx="248150" cy="228262"/>
                </a:xfrm>
                <a:prstGeom prst="rect">
                  <a:avLst/>
                </a:prstGeom>
                <a:blipFill>
                  <a:blip r:embed="rId12"/>
                  <a:stretch>
                    <a:fillRect l="-23333" r="-3333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Curved Connector 53"/>
            <p:cNvCxnSpPr/>
            <p:nvPr/>
          </p:nvCxnSpPr>
          <p:spPr>
            <a:xfrm rot="16200000" flipV="1">
              <a:off x="9130777" y="1814017"/>
              <a:ext cx="454077" cy="2729025"/>
            </a:xfrm>
            <a:prstGeom prst="curvedConnector3">
              <a:avLst>
                <a:gd name="adj1" fmla="val 253829"/>
              </a:avLst>
            </a:prstGeom>
            <a:ln w="19050">
              <a:solidFill>
                <a:srgbClr val="FFC000"/>
              </a:solidFill>
              <a:headEnd w="lg" len="lg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8565" y="831384"/>
            <a:ext cx="85988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000" dirty="0"/>
              <a:t>Builds on the foundation of the well-known </a:t>
            </a:r>
            <a:r>
              <a:rPr lang="en-US" sz="2000" dirty="0" err="1"/>
              <a:t>CoSaMP</a:t>
            </a:r>
            <a:r>
              <a:rPr lang="en-US" sz="2000" dirty="0"/>
              <a:t> algorithm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" y="2653133"/>
            <a:ext cx="859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2000" dirty="0"/>
              <a:t>Uses a path-augmentation step to search for more representative atoms</a:t>
            </a:r>
          </a:p>
        </p:txBody>
      </p:sp>
    </p:spTree>
    <p:extLst>
      <p:ext uri="{BB962C8B-B14F-4D97-AF65-F5344CB8AC3E}">
        <p14:creationId xmlns:p14="http://schemas.microsoft.com/office/powerpoint/2010/main" val="68396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8876D-F60F-416A-9AB8-0484C938732F}" type="slidenum">
              <a:rPr lang="en-US" b="1" smtClean="0">
                <a:solidFill>
                  <a:schemeClr val="tx2"/>
                </a:solidFill>
              </a:rPr>
              <a:pPr/>
              <a:t>4</a:t>
            </a:fld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Results and Future Directions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66675"/>
            <a:ext cx="3082925" cy="2488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80" y="1484487"/>
            <a:ext cx="3082925" cy="248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068" y="1484487"/>
            <a:ext cx="3082925" cy="248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84342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compared PAIR to standard </a:t>
            </a:r>
            <a:r>
              <a:rPr lang="en-US" sz="1600" dirty="0" err="1"/>
              <a:t>CoSaMP</a:t>
            </a:r>
            <a:r>
              <a:rPr lang="en-US" sz="1600" dirty="0"/>
              <a:t> using three different performance metrics: PSNR, SSIM, and PEA which is a measurement of the edge fidelity between the true and the recovered image.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4531" y="3988384"/>
            <a:ext cx="9218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charset="0"/>
              <a:buChar char="•"/>
            </a:pPr>
            <a:r>
              <a:rPr lang="en-US" sz="1600" dirty="0"/>
              <a:t>For all three metrics PAIR yields improved performance for low sparsity levels.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Results were obtained utilizing an unsophisticated patch-stitching algorithm, we believe better stitching will improve overall performance.</a:t>
            </a:r>
          </a:p>
          <a:p>
            <a:pPr marL="214313" indent="-214313">
              <a:buFont typeface="Arial" charset="0"/>
              <a:buChar char="•"/>
            </a:pPr>
            <a:r>
              <a:rPr lang="en-US" sz="1600" dirty="0"/>
              <a:t>In future we’ll compare PAIR to deep learning frameworks for high-resolution image recovery. </a:t>
            </a:r>
          </a:p>
        </p:txBody>
      </p:sp>
    </p:spTree>
    <p:extLst>
      <p:ext uri="{BB962C8B-B14F-4D97-AF65-F5344CB8AC3E}">
        <p14:creationId xmlns:p14="http://schemas.microsoft.com/office/powerpoint/2010/main" val="277932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SurReal: Frechet Mean and Distance Transform for Complex-Valued Deep Learning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Rudrasis Chakraborty, Jiayun Wang, and Stella X. Yu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082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 We develop a novel deep learning architecture for naturally complex-valued data, which is often subject to complex scaling ambiguity.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With the polar form of a complex-valued number, the general group (G) that acts in this space is the product of planar rotation and non-zero scaling.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 This allows us to develop  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       a) a convolution using weighted Fréchet mean (wFM) on a Riemannian manifold </a:t>
            </a:r>
            <a:r>
              <a:rPr lang="en" b="1" dirty="0"/>
              <a:t>(equivariant to G)</a:t>
            </a:r>
            <a:r>
              <a:rPr lang="en" dirty="0"/>
              <a:t>.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       b)  a fully connected operator using the distance to the wFM </a:t>
            </a:r>
            <a:r>
              <a:rPr lang="en" b="1" dirty="0"/>
              <a:t>(invariant to G)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4.       On MSTAR data, our model achieves 98%  target classification accuracy with only 9% of the parameters of the baseline model.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Components of our model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Represent complex numbers as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 convolution as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Where,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3.    Define tReLU as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72" name="Google Shape;72;p15" descr="\mathbf{R}^+ \times \mathbf{SO}(2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900" y="1261600"/>
            <a:ext cx="1583850" cy="2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649" y="1878925"/>
            <a:ext cx="5217850" cy="84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8025" y="2745100"/>
            <a:ext cx="5284500" cy="5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2200" y="3531300"/>
            <a:ext cx="5217849" cy="8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75" y="1437986"/>
            <a:ext cx="4699350" cy="2553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000" y="1838762"/>
            <a:ext cx="3991300" cy="14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07075" y="1284400"/>
            <a:ext cx="8520600" cy="11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en-US" sz="3200" b="1" dirty="0">
                <a:solidFill>
                  <a:srgbClr val="004A87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SAR Image Classification Using Few-shot Cross-domain Transfer Learning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571750"/>
            <a:ext cx="85206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400" dirty="0"/>
              <a:t>Mohammad Rostami, Soheil Kolouri, Eric Eaton, Kyungnam Kim</a:t>
            </a:r>
            <a:endParaRPr sz="1400" dirty="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r="66703"/>
          <a:stretch/>
        </p:blipFill>
        <p:spPr>
          <a:xfrm>
            <a:off x="54675" y="4030550"/>
            <a:ext cx="2084950" cy="10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637" y="4030550"/>
            <a:ext cx="3805476" cy="8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303750" y="4833000"/>
            <a:ext cx="17148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© 2019 HRL Laboratories, LLC</a:t>
            </a:r>
            <a:endParaRPr sz="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07" y="4054572"/>
            <a:ext cx="2231409" cy="108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E15A480B-FA43-4009-B7CE-18954209C1CF}" vid="{8441B5EE-B3F0-48CF-B9F3-F47139F8CBE2}"/>
    </a:ext>
  </a:extLst>
</a:theme>
</file>

<file path=ppt/theme/theme4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8EE0E9D5-B29C-44B6-8234-AFC42E146986}" vid="{73999B83-C085-4530-B0EC-CD781034F934}"/>
    </a:ext>
  </a:extLst>
</a:theme>
</file>

<file path=ppt/theme/theme5.xml><?xml version="1.0" encoding="utf-8"?>
<a:theme xmlns:a="http://schemas.openxmlformats.org/drawingml/2006/main" name="Simple Light">
  <a:themeElements>
    <a:clrScheme name="Simple Light">
      <a:dk1>
        <a:srgbClr val="A61C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</TotalTime>
  <Words>1252</Words>
  <Application>Microsoft Office PowerPoint</Application>
  <PresentationFormat>全屏显示(16:9)</PresentationFormat>
  <Paragraphs>228</Paragraphs>
  <Slides>24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Courier New</vt:lpstr>
      <vt:lpstr>Calibri</vt:lpstr>
      <vt:lpstr>Arial</vt:lpstr>
      <vt:lpstr>Times</vt:lpstr>
      <vt:lpstr>Cambria Math</vt:lpstr>
      <vt:lpstr>Calibri Light</vt:lpstr>
      <vt:lpstr>Source Sans Pro</vt:lpstr>
      <vt:lpstr>Raleway</vt:lpstr>
      <vt:lpstr>Plum</vt:lpstr>
      <vt:lpstr>Office 主题​​</vt:lpstr>
      <vt:lpstr>theme</vt:lpstr>
      <vt:lpstr>theme1</vt:lpstr>
      <vt:lpstr>Simple Light</vt:lpstr>
      <vt:lpstr>Equation</vt:lpstr>
      <vt:lpstr>PowerPoint 演示文稿</vt:lpstr>
      <vt:lpstr>Motivation and Acquisition Model</vt:lpstr>
      <vt:lpstr>Path-Augmented Image Recovery</vt:lpstr>
      <vt:lpstr>Results and Future Directions</vt:lpstr>
      <vt:lpstr>SurReal: Frechet Mean and Distance Transform for Complex-Valued Deep Learning </vt:lpstr>
      <vt:lpstr>Introduction</vt:lpstr>
      <vt:lpstr>Key Components of our model</vt:lpstr>
      <vt:lpstr>Experimental Results</vt:lpstr>
      <vt:lpstr>SAR Image Classification Using Few-shot Cross-domain Transfer Learning</vt:lpstr>
      <vt:lpstr>Summary </vt:lpstr>
      <vt:lpstr>Results</vt:lpstr>
      <vt:lpstr>Results</vt:lpstr>
      <vt:lpstr>Generative Adversarial Networks for Spectral Super-resolution and Bidirectional RGB-to-multispectral Mapping</vt:lpstr>
      <vt:lpstr>Introduction</vt:lpstr>
      <vt:lpstr>Problem Formulation</vt:lpstr>
      <vt:lpstr>Results</vt:lpstr>
      <vt:lpstr>PowerPoint 演示文稿</vt:lpstr>
      <vt:lpstr>PowerPoint 演示文稿</vt:lpstr>
      <vt:lpstr>PowerPoint 演示文稿</vt:lpstr>
      <vt:lpstr>PowerPoint 演示文稿</vt:lpstr>
      <vt:lpstr>Borrow from Anywhere Pseudo Multi-modal Object Detection in Thermal Imagery  Chaitanya Devaguptapu1, Ninad Akolekar1, Manuj M Sharma2, Vineeth N Balasubramanian1   1Indian Institute of Technology, Hyderabad, INDIA  2ANURAG-DRDO, INDIA 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Yi</dc:creator>
  <cp:lastModifiedBy>Yi</cp:lastModifiedBy>
  <cp:revision>8</cp:revision>
  <dcterms:modified xsi:type="dcterms:W3CDTF">2019-06-16T06:54:56Z</dcterms:modified>
</cp:coreProperties>
</file>